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357" r:id="rId2"/>
    <p:sldId id="374" r:id="rId3"/>
    <p:sldId id="372" r:id="rId4"/>
    <p:sldId id="370" r:id="rId5"/>
    <p:sldId id="377" r:id="rId6"/>
    <p:sldId id="329" r:id="rId7"/>
    <p:sldId id="263" r:id="rId8"/>
    <p:sldId id="281" r:id="rId9"/>
    <p:sldId id="282" r:id="rId10"/>
    <p:sldId id="364" r:id="rId11"/>
    <p:sldId id="360" r:id="rId12"/>
    <p:sldId id="363" r:id="rId13"/>
    <p:sldId id="362" r:id="rId14"/>
    <p:sldId id="284" r:id="rId15"/>
    <p:sldId id="285" r:id="rId16"/>
    <p:sldId id="286" r:id="rId17"/>
    <p:sldId id="290" r:id="rId18"/>
    <p:sldId id="331" r:id="rId19"/>
    <p:sldId id="332" r:id="rId20"/>
    <p:sldId id="358" r:id="rId21"/>
    <p:sldId id="339" r:id="rId22"/>
    <p:sldId id="337" r:id="rId23"/>
    <p:sldId id="341" r:id="rId24"/>
    <p:sldId id="366" r:id="rId25"/>
    <p:sldId id="333" r:id="rId26"/>
    <p:sldId id="342" r:id="rId27"/>
    <p:sldId id="345" r:id="rId28"/>
    <p:sldId id="346" r:id="rId29"/>
    <p:sldId id="359" r:id="rId30"/>
    <p:sldId id="344" r:id="rId31"/>
    <p:sldId id="380" r:id="rId32"/>
    <p:sldId id="348" r:id="rId33"/>
    <p:sldId id="335" r:id="rId34"/>
    <p:sldId id="330" r:id="rId35"/>
    <p:sldId id="356" r:id="rId36"/>
    <p:sldId id="378" r:id="rId37"/>
    <p:sldId id="350" r:id="rId38"/>
    <p:sldId id="367" r:id="rId39"/>
    <p:sldId id="351" r:id="rId40"/>
    <p:sldId id="368" r:id="rId41"/>
    <p:sldId id="365" r:id="rId42"/>
    <p:sldId id="353" r:id="rId43"/>
    <p:sldId id="379" r:id="rId44"/>
    <p:sldId id="355" r:id="rId45"/>
    <p:sldId id="280" r:id="rId46"/>
  </p:sldIdLst>
  <p:sldSz cx="9144000" cy="6858000" type="screen4x3"/>
  <p:notesSz cx="6858000" cy="9144000"/>
  <p:custDataLst>
    <p:tags r:id="rId4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15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7675" autoAdjust="0"/>
  </p:normalViewPr>
  <p:slideViewPr>
    <p:cSldViewPr snapToGrid="0" snapToObjects="1">
      <p:cViewPr varScale="1">
        <p:scale>
          <a:sx n="56" d="100"/>
          <a:sy n="56" d="100"/>
        </p:scale>
        <p:origin x="1818" y="60"/>
      </p:cViewPr>
      <p:guideLst>
        <p:guide orient="horz" pos="2160"/>
        <p:guide pos="2880"/>
        <p:guide orient="horz" pos="21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C725DDB-4D63-4446-9F35-9095D336AE82}" type="datetimeFigureOut">
              <a:rPr lang="en-US" smtClean="0"/>
              <a:pPr/>
              <a:t>5/9/2017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47587D4-55C4-D74E-A7E0-C8D1276C098E}" type="slidenum">
              <a:rPr lang="en-US" smtClean="0"/>
              <a:pPr/>
              <a:t>‹#›</a:t>
            </a:fld>
            <a:endParaRPr lang="en-US"/>
          </a:p>
        </p:txBody>
      </p:sp>
    </p:spTree>
    <p:extLst>
      <p:ext uri="{BB962C8B-B14F-4D97-AF65-F5344CB8AC3E}">
        <p14:creationId xmlns:p14="http://schemas.microsoft.com/office/powerpoint/2010/main" val="16668328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2BF2C1-D288-C04E-9EAE-5DBEC8177EA6}" type="datetimeFigureOut">
              <a:rPr lang="en-US" smtClean="0"/>
              <a:pPr/>
              <a:t>5/9/2017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3E3A03-D9C5-8D44-BB7A-5665F947E76F}" type="slidenum">
              <a:rPr lang="en-US" smtClean="0"/>
              <a:pPr/>
              <a:t>‹#›</a:t>
            </a:fld>
            <a:endParaRPr lang="en-US"/>
          </a:p>
        </p:txBody>
      </p:sp>
    </p:spTree>
    <p:extLst>
      <p:ext uri="{BB962C8B-B14F-4D97-AF65-F5344CB8AC3E}">
        <p14:creationId xmlns:p14="http://schemas.microsoft.com/office/powerpoint/2010/main" val="9735109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2</a:t>
            </a:fld>
            <a:endParaRPr lang="en-US"/>
          </a:p>
        </p:txBody>
      </p:sp>
    </p:spTree>
    <p:extLst>
      <p:ext uri="{BB962C8B-B14F-4D97-AF65-F5344CB8AC3E}">
        <p14:creationId xmlns:p14="http://schemas.microsoft.com/office/powerpoint/2010/main" val="3734425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CBCEDA-D68F-004A-85D1-93C84E69AEE2}" type="slidenum">
              <a:rPr lang="en-US" smtClean="0"/>
              <a:t>13</a:t>
            </a:fld>
            <a:endParaRPr lang="en-US"/>
          </a:p>
        </p:txBody>
      </p:sp>
    </p:spTree>
    <p:extLst>
      <p:ext uri="{BB962C8B-B14F-4D97-AF65-F5344CB8AC3E}">
        <p14:creationId xmlns:p14="http://schemas.microsoft.com/office/powerpoint/2010/main" val="4230461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1800" dirty="0">
              <a:latin typeface="Calibri" charset="0"/>
              <a:ea typeface="ＭＳ Ｐゴシック" charset="0"/>
              <a:cs typeface="ＭＳ Ｐゴシック" charset="0"/>
            </a:endParaRPr>
          </a:p>
        </p:txBody>
      </p:sp>
      <p:sp>
        <p:nvSpPr>
          <p:cNvPr id="104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CF72D7-7417-E745-AFF2-F200DD6D09F8}" type="slidenum">
              <a:rPr lang="en-US" sz="1200">
                <a:latin typeface="Calibri" charset="0"/>
              </a:rPr>
              <a:pPr eaLnBrk="1" hangingPunct="1"/>
              <a:t>14</a:t>
            </a:fld>
            <a:endParaRPr lang="en-US" sz="1200">
              <a:latin typeface="Calibri" charset="0"/>
            </a:endParaRPr>
          </a:p>
        </p:txBody>
      </p:sp>
    </p:spTree>
    <p:extLst>
      <p:ext uri="{BB962C8B-B14F-4D97-AF65-F5344CB8AC3E}">
        <p14:creationId xmlns:p14="http://schemas.microsoft.com/office/powerpoint/2010/main" val="2353826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79375" eaLnBrk="1" hangingPunct="1"/>
            <a:endParaRPr lang="en-US" sz="1800" dirty="0">
              <a:latin typeface="Calibri" charset="0"/>
              <a:ea typeface="ＭＳ Ｐゴシック" charset="0"/>
              <a:cs typeface="ＭＳ Ｐゴシック" charset="0"/>
            </a:endParaRPr>
          </a:p>
        </p:txBody>
      </p:sp>
      <p:sp>
        <p:nvSpPr>
          <p:cNvPr id="104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CF72D7-7417-E745-AFF2-F200DD6D09F8}" type="slidenum">
              <a:rPr lang="en-US" sz="1200">
                <a:latin typeface="Calibri" charset="0"/>
              </a:rPr>
              <a:pPr eaLnBrk="1" hangingPunct="1"/>
              <a:t>15</a:t>
            </a:fld>
            <a:endParaRPr lang="en-US" sz="1200">
              <a:latin typeface="Calibri" charset="0"/>
            </a:endParaRPr>
          </a:p>
        </p:txBody>
      </p:sp>
    </p:spTree>
    <p:extLst>
      <p:ext uri="{BB962C8B-B14F-4D97-AF65-F5344CB8AC3E}">
        <p14:creationId xmlns:p14="http://schemas.microsoft.com/office/powerpoint/2010/main" val="971157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89F0D3AB-7FF9-814E-93F2-9CB08391943E}" type="slidenum">
              <a:rPr lang="en-US" smtClean="0"/>
              <a:pPr/>
              <a:t>16</a:t>
            </a:fld>
            <a:endParaRPr lang="en-US"/>
          </a:p>
        </p:txBody>
      </p:sp>
    </p:spTree>
    <p:extLst>
      <p:ext uri="{BB962C8B-B14F-4D97-AF65-F5344CB8AC3E}">
        <p14:creationId xmlns:p14="http://schemas.microsoft.com/office/powerpoint/2010/main" val="3938192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89F0D3AB-7FF9-814E-93F2-9CB08391943E}" type="slidenum">
              <a:rPr lang="en-US" smtClean="0"/>
              <a:pPr/>
              <a:t>17</a:t>
            </a:fld>
            <a:endParaRPr lang="en-US"/>
          </a:p>
        </p:txBody>
      </p:sp>
    </p:spTree>
    <p:extLst>
      <p:ext uri="{BB962C8B-B14F-4D97-AF65-F5344CB8AC3E}">
        <p14:creationId xmlns:p14="http://schemas.microsoft.com/office/powerpoint/2010/main" val="3938192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89F0D3AB-7FF9-814E-93F2-9CB08391943E}" type="slidenum">
              <a:rPr lang="en-US" smtClean="0"/>
              <a:pPr/>
              <a:t>18</a:t>
            </a:fld>
            <a:endParaRPr lang="en-US"/>
          </a:p>
        </p:txBody>
      </p:sp>
    </p:spTree>
    <p:extLst>
      <p:ext uri="{BB962C8B-B14F-4D97-AF65-F5344CB8AC3E}">
        <p14:creationId xmlns:p14="http://schemas.microsoft.com/office/powerpoint/2010/main" val="3938192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89F0D3AB-7FF9-814E-93F2-9CB08391943E}" type="slidenum">
              <a:rPr lang="en-US" smtClean="0"/>
              <a:pPr/>
              <a:t>19</a:t>
            </a:fld>
            <a:endParaRPr lang="en-US"/>
          </a:p>
        </p:txBody>
      </p:sp>
    </p:spTree>
    <p:extLst>
      <p:ext uri="{BB962C8B-B14F-4D97-AF65-F5344CB8AC3E}">
        <p14:creationId xmlns:p14="http://schemas.microsoft.com/office/powerpoint/2010/main" val="3938192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20</a:t>
            </a:fld>
            <a:endParaRPr lang="en-US"/>
          </a:p>
        </p:txBody>
      </p:sp>
    </p:spTree>
    <p:extLst>
      <p:ext uri="{BB962C8B-B14F-4D97-AF65-F5344CB8AC3E}">
        <p14:creationId xmlns:p14="http://schemas.microsoft.com/office/powerpoint/2010/main" val="3777728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21</a:t>
            </a:fld>
            <a:endParaRPr lang="en-US"/>
          </a:p>
        </p:txBody>
      </p:sp>
    </p:spTree>
    <p:extLst>
      <p:ext uri="{BB962C8B-B14F-4D97-AF65-F5344CB8AC3E}">
        <p14:creationId xmlns:p14="http://schemas.microsoft.com/office/powerpoint/2010/main" val="1394959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22</a:t>
            </a:fld>
            <a:endParaRPr lang="en-US"/>
          </a:p>
        </p:txBody>
      </p:sp>
    </p:spTree>
    <p:extLst>
      <p:ext uri="{BB962C8B-B14F-4D97-AF65-F5344CB8AC3E}">
        <p14:creationId xmlns:p14="http://schemas.microsoft.com/office/powerpoint/2010/main" val="2983671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8F943C-D72C-4127-9980-268876014FAF}" type="slidenum">
              <a:rPr lang="en-US" smtClean="0"/>
              <a:t>3</a:t>
            </a:fld>
            <a:endParaRPr lang="en-US"/>
          </a:p>
        </p:txBody>
      </p:sp>
    </p:spTree>
    <p:extLst>
      <p:ext uri="{BB962C8B-B14F-4D97-AF65-F5344CB8AC3E}">
        <p14:creationId xmlns:p14="http://schemas.microsoft.com/office/powerpoint/2010/main" val="2036609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24</a:t>
            </a:fld>
            <a:endParaRPr lang="en-US"/>
          </a:p>
        </p:txBody>
      </p:sp>
    </p:spTree>
    <p:extLst>
      <p:ext uri="{BB962C8B-B14F-4D97-AF65-F5344CB8AC3E}">
        <p14:creationId xmlns:p14="http://schemas.microsoft.com/office/powerpoint/2010/main" val="2983671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89F0D3AB-7FF9-814E-93F2-9CB08391943E}" type="slidenum">
              <a:rPr lang="en-US" smtClean="0"/>
              <a:pPr/>
              <a:t>25</a:t>
            </a:fld>
            <a:endParaRPr lang="en-US"/>
          </a:p>
        </p:txBody>
      </p:sp>
    </p:spTree>
    <p:extLst>
      <p:ext uri="{BB962C8B-B14F-4D97-AF65-F5344CB8AC3E}">
        <p14:creationId xmlns:p14="http://schemas.microsoft.com/office/powerpoint/2010/main" val="3938192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27</a:t>
            </a:fld>
            <a:endParaRPr lang="en-US"/>
          </a:p>
        </p:txBody>
      </p:sp>
    </p:spTree>
    <p:extLst>
      <p:ext uri="{BB962C8B-B14F-4D97-AF65-F5344CB8AC3E}">
        <p14:creationId xmlns:p14="http://schemas.microsoft.com/office/powerpoint/2010/main" val="1299974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29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CBCEDA-D68F-004A-85D1-93C84E69AEE2}" type="slidenum">
              <a:rPr lang="en-US" smtClean="0"/>
              <a:t>29</a:t>
            </a:fld>
            <a:endParaRPr lang="en-US"/>
          </a:p>
        </p:txBody>
      </p:sp>
    </p:spTree>
    <p:extLst>
      <p:ext uri="{BB962C8B-B14F-4D97-AF65-F5344CB8AC3E}">
        <p14:creationId xmlns:p14="http://schemas.microsoft.com/office/powerpoint/2010/main" val="4230461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30</a:t>
            </a:fld>
            <a:endParaRPr lang="en-US"/>
          </a:p>
        </p:txBody>
      </p:sp>
    </p:spTree>
    <p:extLst>
      <p:ext uri="{BB962C8B-B14F-4D97-AF65-F5344CB8AC3E}">
        <p14:creationId xmlns:p14="http://schemas.microsoft.com/office/powerpoint/2010/main" val="1575292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35</a:t>
            </a:fld>
            <a:endParaRPr lang="en-US"/>
          </a:p>
        </p:txBody>
      </p:sp>
    </p:spTree>
    <p:extLst>
      <p:ext uri="{BB962C8B-B14F-4D97-AF65-F5344CB8AC3E}">
        <p14:creationId xmlns:p14="http://schemas.microsoft.com/office/powerpoint/2010/main" val="1871436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37</a:t>
            </a:fld>
            <a:endParaRPr lang="en-US"/>
          </a:p>
        </p:txBody>
      </p:sp>
    </p:spTree>
    <p:extLst>
      <p:ext uri="{BB962C8B-B14F-4D97-AF65-F5344CB8AC3E}">
        <p14:creationId xmlns:p14="http://schemas.microsoft.com/office/powerpoint/2010/main" val="3051587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38</a:t>
            </a:fld>
            <a:endParaRPr lang="en-US"/>
          </a:p>
        </p:txBody>
      </p:sp>
    </p:spTree>
    <p:extLst>
      <p:ext uri="{BB962C8B-B14F-4D97-AF65-F5344CB8AC3E}">
        <p14:creationId xmlns:p14="http://schemas.microsoft.com/office/powerpoint/2010/main" val="3051587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39</a:t>
            </a:fld>
            <a:endParaRPr lang="en-US"/>
          </a:p>
        </p:txBody>
      </p:sp>
    </p:spTree>
    <p:extLst>
      <p:ext uri="{BB962C8B-B14F-4D97-AF65-F5344CB8AC3E}">
        <p14:creationId xmlns:p14="http://schemas.microsoft.com/office/powerpoint/2010/main" val="3947451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8F943C-D72C-4127-9980-268876014FAF}" type="slidenum">
              <a:rPr lang="en-US" smtClean="0"/>
              <a:t>4</a:t>
            </a:fld>
            <a:endParaRPr lang="en-US"/>
          </a:p>
        </p:txBody>
      </p:sp>
    </p:spTree>
    <p:extLst>
      <p:ext uri="{BB962C8B-B14F-4D97-AF65-F5344CB8AC3E}">
        <p14:creationId xmlns:p14="http://schemas.microsoft.com/office/powerpoint/2010/main" val="687874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40</a:t>
            </a:fld>
            <a:endParaRPr lang="en-US"/>
          </a:p>
        </p:txBody>
      </p:sp>
    </p:spTree>
    <p:extLst>
      <p:ext uri="{BB962C8B-B14F-4D97-AF65-F5344CB8AC3E}">
        <p14:creationId xmlns:p14="http://schemas.microsoft.com/office/powerpoint/2010/main" val="3051587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41</a:t>
            </a:fld>
            <a:endParaRPr lang="en-US"/>
          </a:p>
        </p:txBody>
      </p:sp>
    </p:spTree>
    <p:extLst>
      <p:ext uri="{BB962C8B-B14F-4D97-AF65-F5344CB8AC3E}">
        <p14:creationId xmlns:p14="http://schemas.microsoft.com/office/powerpoint/2010/main" val="2555363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42</a:t>
            </a:fld>
            <a:endParaRPr lang="en-US"/>
          </a:p>
        </p:txBody>
      </p:sp>
    </p:spTree>
    <p:extLst>
      <p:ext uri="{BB962C8B-B14F-4D97-AF65-F5344CB8AC3E}">
        <p14:creationId xmlns:p14="http://schemas.microsoft.com/office/powerpoint/2010/main" val="2555363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44</a:t>
            </a:fld>
            <a:endParaRPr lang="en-US"/>
          </a:p>
        </p:txBody>
      </p:sp>
    </p:spTree>
    <p:extLst>
      <p:ext uri="{BB962C8B-B14F-4D97-AF65-F5344CB8AC3E}">
        <p14:creationId xmlns:p14="http://schemas.microsoft.com/office/powerpoint/2010/main" val="3973415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881" indent="-342881" defTabSz="914350" fontAlgn="base">
              <a:spcBef>
                <a:spcPts val="1200"/>
              </a:spcBef>
              <a:spcAft>
                <a:spcPts val="1200"/>
              </a:spcAft>
              <a:buClr>
                <a:srgbClr val="CC0000"/>
              </a:buClr>
              <a:buFont typeface="Wingdings" pitchFamily="2" charset="2"/>
              <a:buChar char="§"/>
              <a:defRPr/>
            </a:pPr>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7</a:t>
            </a:fld>
            <a:endParaRPr lang="en-US"/>
          </a:p>
        </p:txBody>
      </p:sp>
    </p:spTree>
    <p:extLst>
      <p:ext uri="{BB962C8B-B14F-4D97-AF65-F5344CB8AC3E}">
        <p14:creationId xmlns:p14="http://schemas.microsoft.com/office/powerpoint/2010/main" val="2931475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a:lstStyle/>
          <a:p>
            <a:endParaRPr lang="en-US" dirty="0">
              <a:ea typeface="ＭＳ Ｐゴシック" pitchFamily="-84" charset="-128"/>
              <a:cs typeface="ＭＳ Ｐゴシック" pitchFamily="-84" charset="-128"/>
            </a:endParaRPr>
          </a:p>
        </p:txBody>
      </p:sp>
      <p:sp>
        <p:nvSpPr>
          <p:cNvPr id="20483" name="Slide Number Placeholder 3"/>
          <p:cNvSpPr>
            <a:spLocks noGrp="1"/>
          </p:cNvSpPr>
          <p:nvPr>
            <p:ph type="sldNum" sz="quarter" idx="5"/>
          </p:nvPr>
        </p:nvSpPr>
        <p:spPr bwMode="auto">
          <a:noFill/>
          <a:ln>
            <a:miter lim="800000"/>
            <a:headEnd/>
            <a:tailEnd/>
          </a:ln>
        </p:spPr>
        <p:txBody>
          <a:bodyPr/>
          <a:lstStyle/>
          <a:p>
            <a:fld id="{584329F1-A4B1-5944-BD4D-C899C8F01A69}" type="slidenum">
              <a:rPr lang="en-US"/>
              <a:pPr/>
              <a:t>8</a:t>
            </a:fld>
            <a:endParaRPr lang="en-US"/>
          </a:p>
        </p:txBody>
      </p:sp>
    </p:spTree>
    <p:extLst>
      <p:ext uri="{BB962C8B-B14F-4D97-AF65-F5344CB8AC3E}">
        <p14:creationId xmlns:p14="http://schemas.microsoft.com/office/powerpoint/2010/main" val="17408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89F0D3AB-7FF9-814E-93F2-9CB08391943E}" type="slidenum">
              <a:rPr lang="en-US" smtClean="0"/>
              <a:pPr/>
              <a:t>9</a:t>
            </a:fld>
            <a:endParaRPr lang="en-US"/>
          </a:p>
        </p:txBody>
      </p:sp>
    </p:spTree>
    <p:extLst>
      <p:ext uri="{BB962C8B-B14F-4D97-AF65-F5344CB8AC3E}">
        <p14:creationId xmlns:p14="http://schemas.microsoft.com/office/powerpoint/2010/main" val="2771884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10</a:t>
            </a:fld>
            <a:endParaRPr lang="en-US"/>
          </a:p>
        </p:txBody>
      </p:sp>
    </p:spTree>
    <p:extLst>
      <p:ext uri="{BB962C8B-B14F-4D97-AF65-F5344CB8AC3E}">
        <p14:creationId xmlns:p14="http://schemas.microsoft.com/office/powerpoint/2010/main" val="2299088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CBCEDA-D68F-004A-85D1-93C84E69AEE2}" type="slidenum">
              <a:rPr lang="en-US" smtClean="0"/>
              <a:t>11</a:t>
            </a:fld>
            <a:endParaRPr lang="en-US"/>
          </a:p>
        </p:txBody>
      </p:sp>
    </p:spTree>
    <p:extLst>
      <p:ext uri="{BB962C8B-B14F-4D97-AF65-F5344CB8AC3E}">
        <p14:creationId xmlns:p14="http://schemas.microsoft.com/office/powerpoint/2010/main" val="4230461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12</a:t>
            </a:fld>
            <a:endParaRPr lang="en-US"/>
          </a:p>
        </p:txBody>
      </p:sp>
    </p:spTree>
    <p:extLst>
      <p:ext uri="{BB962C8B-B14F-4D97-AF65-F5344CB8AC3E}">
        <p14:creationId xmlns:p14="http://schemas.microsoft.com/office/powerpoint/2010/main" val="2112777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F535CF6-78E6-204E-AB98-C09B348E109C}" type="slidenum">
              <a:rPr lang="en-US" smtClean="0"/>
              <a:pPr/>
              <a:t>‹#›</a:t>
            </a:fld>
            <a:endParaRPr lang="en-US"/>
          </a:p>
        </p:txBody>
      </p:sp>
    </p:spTree>
    <p:extLst>
      <p:ext uri="{BB962C8B-B14F-4D97-AF65-F5344CB8AC3E}">
        <p14:creationId xmlns:p14="http://schemas.microsoft.com/office/powerpoint/2010/main" val="1355679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normAutofit/>
          </a:bodyPr>
          <a:lstStyle>
            <a:lvl1pPr algn="l">
              <a:defRPr sz="1400" b="0" cap="all">
                <a:solidFill>
                  <a:schemeClr val="bg1">
                    <a:lumMod val="50000"/>
                  </a:schemeClr>
                </a:solidFill>
              </a:defRPr>
            </a:lvl1pPr>
          </a:lstStyle>
          <a:p>
            <a:r>
              <a:rPr lang="en-US" dirty="0"/>
              <a:t>Clicks to edit Master title style</a:t>
            </a:r>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b="1">
                <a:solidFill>
                  <a:schemeClr val="tx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2F535CF6-78E6-204E-AB98-C09B348E109C}" type="slidenum">
              <a:rPr lang="en-US" smtClean="0"/>
              <a:pPr/>
              <a:t>‹#›</a:t>
            </a:fld>
            <a:endParaRPr lang="en-US"/>
          </a:p>
        </p:txBody>
      </p:sp>
    </p:spTree>
    <p:extLst>
      <p:ext uri="{BB962C8B-B14F-4D97-AF65-F5344CB8AC3E}">
        <p14:creationId xmlns:p14="http://schemas.microsoft.com/office/powerpoint/2010/main" val="1216489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F535CF6-78E6-204E-AB98-C09B348E109C}" type="slidenum">
              <a:rPr lang="en-US" smtClean="0"/>
              <a:pPr/>
              <a:t>‹#›</a:t>
            </a:fld>
            <a:endParaRPr lang="en-US"/>
          </a:p>
        </p:txBody>
      </p:sp>
    </p:spTree>
    <p:extLst>
      <p:ext uri="{BB962C8B-B14F-4D97-AF65-F5344CB8AC3E}">
        <p14:creationId xmlns:p14="http://schemas.microsoft.com/office/powerpoint/2010/main" val="935571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hasCustomPrompt="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2F535CF6-78E6-204E-AB98-C09B348E109C}" type="slidenum">
              <a:rPr lang="en-US" smtClean="0"/>
              <a:pPr/>
              <a:t>‹#›</a:t>
            </a:fld>
            <a:endParaRPr lang="en-US"/>
          </a:p>
        </p:txBody>
      </p:sp>
    </p:spTree>
    <p:extLst>
      <p:ext uri="{BB962C8B-B14F-4D97-AF65-F5344CB8AC3E}">
        <p14:creationId xmlns:p14="http://schemas.microsoft.com/office/powerpoint/2010/main" val="1639052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2F535CF6-78E6-204E-AB98-C09B348E109C}" type="slidenum">
              <a:rPr lang="en-US" smtClean="0"/>
              <a:pPr/>
              <a:t>‹#›</a:t>
            </a:fld>
            <a:endParaRPr lang="en-US"/>
          </a:p>
        </p:txBody>
      </p:sp>
    </p:spTree>
    <p:extLst>
      <p:ext uri="{BB962C8B-B14F-4D97-AF65-F5344CB8AC3E}">
        <p14:creationId xmlns:p14="http://schemas.microsoft.com/office/powerpoint/2010/main" val="3866873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F535CF6-78E6-204E-AB98-C09B348E109C}" type="slidenum">
              <a:rPr lang="en-US" smtClean="0"/>
              <a:pPr/>
              <a:t>‹#›</a:t>
            </a:fld>
            <a:endParaRPr lang="en-US"/>
          </a:p>
        </p:txBody>
      </p:sp>
    </p:spTree>
    <p:extLst>
      <p:ext uri="{BB962C8B-B14F-4D97-AF65-F5344CB8AC3E}">
        <p14:creationId xmlns:p14="http://schemas.microsoft.com/office/powerpoint/2010/main" val="2287715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3" name="Rectangle 2"/>
          <p:cNvSpPr/>
          <p:nvPr userDrawn="1"/>
        </p:nvSpPr>
        <p:spPr>
          <a:xfrm>
            <a:off x="0" y="0"/>
            <a:ext cx="9144000" cy="1233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722313" y="2187251"/>
            <a:ext cx="7772400" cy="1362075"/>
          </a:xfrm>
        </p:spPr>
        <p:txBody>
          <a:bodyPr anchor="t">
            <a:normAutofit/>
          </a:bodyPr>
          <a:lstStyle>
            <a:lvl1pPr algn="l">
              <a:defRPr sz="1400" b="0" cap="none">
                <a:solidFill>
                  <a:schemeClr val="bg1">
                    <a:lumMod val="50000"/>
                  </a:schemeClr>
                </a:solidFill>
              </a:defRPr>
            </a:lvl1pPr>
          </a:lstStyle>
          <a:p>
            <a:r>
              <a:rPr lang="en-US" dirty="0"/>
              <a:t>Clicks to edit master title style</a:t>
            </a:r>
          </a:p>
        </p:txBody>
      </p:sp>
      <p:sp>
        <p:nvSpPr>
          <p:cNvPr id="7" name="Text Placeholder 2"/>
          <p:cNvSpPr>
            <a:spLocks noGrp="1"/>
          </p:cNvSpPr>
          <p:nvPr>
            <p:ph type="body" idx="1" hasCustomPrompt="1"/>
          </p:nvPr>
        </p:nvSpPr>
        <p:spPr>
          <a:xfrm>
            <a:off x="722313" y="1233412"/>
            <a:ext cx="7772400" cy="953839"/>
          </a:xfrm>
        </p:spPr>
        <p:txBody>
          <a:bodyPr anchor="t"/>
          <a:lstStyle>
            <a:lvl1pPr marL="0" indent="0">
              <a:buNone/>
              <a:defRPr sz="2000" b="1">
                <a:solidFill>
                  <a:schemeClr val="tx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2" name="Rectangle 1"/>
          <p:cNvSpPr/>
          <p:nvPr userDrawn="1"/>
        </p:nvSpPr>
        <p:spPr>
          <a:xfrm>
            <a:off x="0" y="5816600"/>
            <a:ext cx="9144000" cy="104140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TAACCCT-Learning-Network-logo.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2313" y="4499174"/>
            <a:ext cx="4840287" cy="1030726"/>
          </a:xfrm>
          <a:prstGeom prst="rect">
            <a:avLst/>
          </a:prstGeom>
        </p:spPr>
      </p:pic>
      <p:pic>
        <p:nvPicPr>
          <p:cNvPr id="4" name="Picture 3" descr="DOL-logo.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87175" y="4495764"/>
            <a:ext cx="1044051" cy="1034136"/>
          </a:xfrm>
          <a:prstGeom prst="rect">
            <a:avLst/>
          </a:prstGeom>
        </p:spPr>
      </p:pic>
    </p:spTree>
    <p:extLst>
      <p:ext uri="{BB962C8B-B14F-4D97-AF65-F5344CB8AC3E}">
        <p14:creationId xmlns:p14="http://schemas.microsoft.com/office/powerpoint/2010/main" val="1512827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C9D511-5E97-354B-8DCF-4F468B079FB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535CF6-78E6-204E-AB98-C09B348E109C}" type="slidenum">
              <a:rPr lang="en-US" smtClean="0"/>
              <a:pPr/>
              <a:t>‹#›</a:t>
            </a:fld>
            <a:endParaRPr lang="en-US"/>
          </a:p>
        </p:txBody>
      </p:sp>
      <p:sp>
        <p:nvSpPr>
          <p:cNvPr id="8" name="Rectangle 7"/>
          <p:cNvSpPr/>
          <p:nvPr userDrawn="1"/>
        </p:nvSpPr>
        <p:spPr>
          <a:xfrm>
            <a:off x="3251200" y="274638"/>
            <a:ext cx="5892799" cy="703544"/>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0" y="274638"/>
            <a:ext cx="351816" cy="703544"/>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441701" y="274638"/>
            <a:ext cx="5245098" cy="703544"/>
          </a:xfrm>
          <a:prstGeom prst="rect">
            <a:avLst/>
          </a:prstGeom>
        </p:spPr>
        <p:txBody>
          <a:bodyPr vert="horz" lIns="91440" tIns="45720" rIns="91440" bIns="45720" rtlCol="0" anchor="ctr">
            <a:normAutofit/>
          </a:bodyPr>
          <a:lstStyle/>
          <a:p>
            <a:r>
              <a:rPr lang="en-US" dirty="0"/>
              <a:t>CLICK TO EDIT MASTER TITLE STYLE</a:t>
            </a:r>
          </a:p>
        </p:txBody>
      </p:sp>
      <p:pic>
        <p:nvPicPr>
          <p:cNvPr id="4" name="Picture 3" descr="TAACCCT-Learning-Network-logo.eps"/>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444501" y="350753"/>
            <a:ext cx="2692399" cy="573339"/>
          </a:xfrm>
          <a:prstGeom prst="rect">
            <a:avLst/>
          </a:prstGeom>
        </p:spPr>
      </p:pic>
      <p:pic>
        <p:nvPicPr>
          <p:cNvPr id="9" name="Picture 2"/>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bwMode="auto">
          <a:xfrm>
            <a:off x="478816" y="6121397"/>
            <a:ext cx="1984373" cy="66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583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457200" rtl="0" eaLnBrk="1" latinLnBrk="0" hangingPunct="1">
        <a:spcBef>
          <a:spcPct val="0"/>
        </a:spcBef>
        <a:buNone/>
        <a:defRPr sz="1600" b="1" i="0" u="none" kern="1200">
          <a:solidFill>
            <a:schemeClr val="bg1"/>
          </a:solidFill>
          <a:latin typeface="Arial"/>
          <a:ea typeface="+mj-ea"/>
          <a:cs typeface="Arial"/>
        </a:defRPr>
      </a:lvl1pPr>
    </p:titleStyle>
    <p:bodyStyle>
      <a:lvl1pPr marL="231775" indent="-231775"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1pPr>
      <a:lvl2pPr marL="574675" indent="-236538"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2pPr>
      <a:lvl3pPr marL="919163"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3pPr>
      <a:lvl4pPr marL="1258888"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4pPr>
      <a:lvl5pPr marL="1543050"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www.doleta.gov/grants/pdf/SGA-DFA-PY-13-10.pdf"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hyperlink" Target="http://www.w3.org/TR/WCAG/"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hyperlink" Target="http://www.doleta.gov/grants/pdf/SGA-DFA-PY-13-10.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www.doleta.gov/grants/pdf/SGA-DFA-%20%0dPY-13-10.pdf"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mailto:udloncampus@cast.org"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upport.skillscommons.org/home/contribute-manage/"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hyperlink" Target="mailto:support@skillscommons.org" TargetMode="External"/><Relationship Id="rId4" Type="http://schemas.openxmlformats.org/officeDocument/2006/relationships/hyperlink" Target="mailto:taaccct@dol.gov"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mailto:support@skillscommons.org"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killscommons.org/"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upport.skillscommons.org/home/contribute-manage/"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hyperlink" Target="mailto:support@skillscommons.org" TargetMode="External"/><Relationship Id="rId2" Type="http://schemas.openxmlformats.org/officeDocument/2006/relationships/hyperlink" Target="http://support.taaccct.org/home/getting-started/"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upport.skillscommons.org/home/contribute-manage/" TargetMode="External"/><Relationship Id="rId2" Type="http://schemas.openxmlformats.org/officeDocument/2006/relationships/hyperlink" Target="https://taaccct.workforcegps.org/resources/2016/08/29/13/25/Compilation_of_TAACCCT_FAQs"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www.doleta.gov/grants/pdf/SGA-DFA-PY-13-10.pdf"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722313" y="1107550"/>
            <a:ext cx="7772400" cy="953839"/>
          </a:xfrm>
        </p:spPr>
        <p:txBody>
          <a:bodyPr>
            <a:normAutofit fontScale="25000" lnSpcReduction="20000"/>
          </a:bodyPr>
          <a:lstStyle/>
          <a:p>
            <a:pPr algn="ctr">
              <a:lnSpc>
                <a:spcPct val="120000"/>
              </a:lnSpc>
            </a:pPr>
            <a:r>
              <a:rPr lang="en-US" sz="9600" dirty="0"/>
              <a:t>SkillsCommons Support Services Center: Preparing and Sharing Your TAACCCT Deliverables</a:t>
            </a:r>
          </a:p>
          <a:p>
            <a:pPr algn="ctr">
              <a:lnSpc>
                <a:spcPct val="120000"/>
              </a:lnSpc>
            </a:pPr>
            <a:endParaRPr lang="en-US" sz="9600" dirty="0"/>
          </a:p>
          <a:p>
            <a:pPr>
              <a:lnSpc>
                <a:spcPct val="120000"/>
              </a:lnSpc>
            </a:pPr>
            <a:r>
              <a:rPr lang="en-US" sz="9600" dirty="0"/>
              <a:t> </a:t>
            </a:r>
          </a:p>
          <a:p>
            <a:pPr algn="ctr"/>
            <a:r>
              <a:rPr lang="en-US" sz="9600" dirty="0"/>
              <a:t>Tips for Ensuring Submission of Your Deliverables to SkillsCommons.org Go Well</a:t>
            </a:r>
            <a:endParaRPr lang="en-US" dirty="0"/>
          </a:p>
        </p:txBody>
      </p:sp>
    </p:spTree>
    <p:extLst>
      <p:ext uri="{BB962C8B-B14F-4D97-AF65-F5344CB8AC3E}">
        <p14:creationId xmlns:p14="http://schemas.microsoft.com/office/powerpoint/2010/main" val="3623119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180" y="274638"/>
            <a:ext cx="5950856" cy="703544"/>
          </a:xfrm>
        </p:spPr>
        <p:txBody>
          <a:bodyPr>
            <a:noAutofit/>
          </a:bodyPr>
          <a:lstStyle/>
          <a:p>
            <a:r>
              <a:rPr lang="en-US" sz="2200" b="0" dirty="0"/>
              <a:t>Support Center:  Help With CC-BY Licensing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532" y="1273495"/>
            <a:ext cx="6140934" cy="4760686"/>
          </a:xfrm>
          <a:prstGeom prst="rect">
            <a:avLst/>
          </a:prstGeom>
        </p:spPr>
      </p:pic>
      <p:sp>
        <p:nvSpPr>
          <p:cNvPr id="5" name="Rounded Rectangle 4"/>
          <p:cNvSpPr/>
          <p:nvPr/>
        </p:nvSpPr>
        <p:spPr>
          <a:xfrm>
            <a:off x="5944026" y="4341517"/>
            <a:ext cx="1698440" cy="1596837"/>
          </a:xfrm>
          <a:prstGeom prst="roundRect">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8078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283483" y="274606"/>
            <a:ext cx="5654579" cy="69795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tx1"/>
                </a:solidFill>
                <a:effectLst/>
                <a:latin typeface="+mj-lt"/>
                <a:ea typeface="+mj-ea"/>
                <a:cs typeface="+mj-cs"/>
              </a:defRPr>
            </a:lvl1pPr>
          </a:lstStyle>
          <a:p>
            <a:r>
              <a:rPr lang="en-US" sz="2200" dirty="0">
                <a:solidFill>
                  <a:srgbClr val="FFFFFF"/>
                </a:solidFill>
                <a:latin typeface="Arial"/>
                <a:cs typeface="Arial"/>
              </a:rPr>
              <a:t>Creative Commons License </a:t>
            </a:r>
          </a:p>
        </p:txBody>
      </p:sp>
      <p:sp>
        <p:nvSpPr>
          <p:cNvPr id="4" name="Rectangle 3"/>
          <p:cNvSpPr>
            <a:spLocks noChangeArrowheads="1"/>
          </p:cNvSpPr>
          <p:nvPr/>
        </p:nvSpPr>
        <p:spPr bwMode="auto">
          <a:xfrm>
            <a:off x="5867400" y="2388039"/>
            <a:ext cx="3124200" cy="203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p>
            <a:r>
              <a:rPr lang="en-US" b="0" dirty="0">
                <a:cs typeface="Helvetica Neue"/>
              </a:rPr>
              <a:t>“The purpose of the </a:t>
            </a:r>
            <a:r>
              <a:rPr lang="en-US" b="0" dirty="0">
                <a:solidFill>
                  <a:srgbClr val="0099FF"/>
                </a:solidFill>
                <a:cs typeface="Helvetica Neue"/>
              </a:rPr>
              <a:t>CC BY licensing </a:t>
            </a:r>
            <a:r>
              <a:rPr lang="en-US" b="0" dirty="0">
                <a:solidFill>
                  <a:srgbClr val="000000"/>
                </a:solidFill>
                <a:cs typeface="Helvetica Neue"/>
              </a:rPr>
              <a:t>requirement is to ensure that materials developed with funds provided by these grants result in work that can be </a:t>
            </a:r>
            <a:r>
              <a:rPr lang="en-US" b="0" i="1" u="sng" dirty="0">
                <a:solidFill>
                  <a:srgbClr val="0099FF"/>
                </a:solidFill>
                <a:cs typeface="Helvetica Neue"/>
              </a:rPr>
              <a:t>freely reused and improved by others</a:t>
            </a:r>
            <a:r>
              <a:rPr lang="en-US" b="0" dirty="0">
                <a:solidFill>
                  <a:srgbClr val="000000"/>
                </a:solidFill>
                <a:cs typeface="Helvetica Neue"/>
              </a:rPr>
              <a:t>.”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113642"/>
            <a:ext cx="5410200" cy="5058318"/>
          </a:xfrm>
          <a:prstGeom prst="rect">
            <a:avLst/>
          </a:prstGeom>
        </p:spPr>
      </p:pic>
      <p:sp>
        <p:nvSpPr>
          <p:cNvPr id="6" name="AutoShape 6"/>
          <p:cNvSpPr>
            <a:spLocks noChangeArrowheads="1"/>
          </p:cNvSpPr>
          <p:nvPr/>
        </p:nvSpPr>
        <p:spPr bwMode="auto">
          <a:xfrm>
            <a:off x="1729718" y="2502918"/>
            <a:ext cx="990600" cy="1066800"/>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4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endParaRPr lang="en-US" altLang="en-US" sz="2400" dirty="0">
              <a:solidFill>
                <a:schemeClr val="tx1"/>
              </a:solidFill>
            </a:endParaRPr>
          </a:p>
        </p:txBody>
      </p:sp>
    </p:spTree>
    <p:extLst>
      <p:ext uri="{BB962C8B-B14F-4D97-AF65-F5344CB8AC3E}">
        <p14:creationId xmlns:p14="http://schemas.microsoft.com/office/powerpoint/2010/main" val="30670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7293"/>
          <a:stretch/>
        </p:blipFill>
        <p:spPr>
          <a:xfrm>
            <a:off x="566129" y="1166316"/>
            <a:ext cx="8217754" cy="4951292"/>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a:xfrm>
            <a:off x="3277075" y="274638"/>
            <a:ext cx="5245098" cy="703544"/>
          </a:xfrm>
        </p:spPr>
        <p:txBody>
          <a:bodyPr>
            <a:normAutofit/>
          </a:bodyPr>
          <a:lstStyle/>
          <a:p>
            <a:r>
              <a:rPr lang="en-US" sz="2200" b="0" dirty="0"/>
              <a:t>CC-BY Licensing – Guidelines</a:t>
            </a:r>
          </a:p>
        </p:txBody>
      </p:sp>
    </p:spTree>
    <p:extLst>
      <p:ext uri="{BB962C8B-B14F-4D97-AF65-F5344CB8AC3E}">
        <p14:creationId xmlns:p14="http://schemas.microsoft.com/office/powerpoint/2010/main" val="4145562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257209" y="293956"/>
            <a:ext cx="5778447" cy="62428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tx1"/>
                </a:solidFill>
                <a:effectLst/>
                <a:latin typeface="+mj-lt"/>
                <a:ea typeface="+mj-ea"/>
                <a:cs typeface="+mj-cs"/>
              </a:defRPr>
            </a:lvl1pPr>
          </a:lstStyle>
          <a:p>
            <a:r>
              <a:rPr lang="en-US" sz="2200" dirty="0">
                <a:solidFill>
                  <a:srgbClr val="FFFFFF"/>
                </a:solidFill>
                <a:latin typeface="Arial"/>
                <a:cs typeface="Arial"/>
              </a:rPr>
              <a:t>Open Attribution Builder</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842" y="1295400"/>
            <a:ext cx="7004958" cy="4572001"/>
          </a:xfrm>
          <a:prstGeom prst="rect">
            <a:avLst/>
          </a:prstGeom>
        </p:spPr>
      </p:pic>
    </p:spTree>
    <p:extLst>
      <p:ext uri="{BB962C8B-B14F-4D97-AF65-F5344CB8AC3E}">
        <p14:creationId xmlns:p14="http://schemas.microsoft.com/office/powerpoint/2010/main" val="2189728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49548" y="2528212"/>
            <a:ext cx="8693926"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p>
            <a:pPr>
              <a:buClr>
                <a:srgbClr val="0000FF"/>
              </a:buClr>
              <a:buSzPct val="125000"/>
            </a:pPr>
            <a:endParaRPr lang="en-US" sz="3600" dirty="0">
              <a:solidFill>
                <a:srgbClr val="000000"/>
              </a:solidFill>
              <a:latin typeface="Helvetica Neue"/>
              <a:cs typeface="Helvetica Neue"/>
              <a:sym typeface="Geneva" charset="0"/>
            </a:endParaRPr>
          </a:p>
        </p:txBody>
      </p:sp>
      <p:sp>
        <p:nvSpPr>
          <p:cNvPr id="5" name="Rectangle 4"/>
          <p:cNvSpPr>
            <a:spLocks noChangeArrowheads="1"/>
          </p:cNvSpPr>
          <p:nvPr/>
        </p:nvSpPr>
        <p:spPr bwMode="auto">
          <a:xfrm>
            <a:off x="249548" y="2528212"/>
            <a:ext cx="8693926" cy="12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p>
            <a:r>
              <a:rPr lang="en-US" sz="3600" b="0" dirty="0">
                <a:solidFill>
                  <a:srgbClr val="000000"/>
                </a:solidFill>
                <a:latin typeface="Arial"/>
                <a:ea typeface="ＭＳ Ｐゴシック" charset="0"/>
                <a:cs typeface="Arial"/>
              </a:rPr>
              <a:t>Only work that is developed by the grantee with the grant funds.</a:t>
            </a:r>
          </a:p>
        </p:txBody>
      </p:sp>
      <p:sp>
        <p:nvSpPr>
          <p:cNvPr id="6" name="TextBox 5"/>
          <p:cNvSpPr txBox="1"/>
          <p:nvPr/>
        </p:nvSpPr>
        <p:spPr>
          <a:xfrm>
            <a:off x="249550" y="1457245"/>
            <a:ext cx="7985399" cy="830997"/>
          </a:xfrm>
          <a:prstGeom prst="rect">
            <a:avLst/>
          </a:prstGeom>
          <a:noFill/>
        </p:spPr>
        <p:txBody>
          <a:bodyPr wrap="square" rtlCol="0">
            <a:spAutoFit/>
          </a:bodyPr>
          <a:lstStyle/>
          <a:p>
            <a:r>
              <a:rPr lang="en-US" sz="4800" b="0" dirty="0">
                <a:solidFill>
                  <a:srgbClr val="000000"/>
                </a:solidFill>
                <a:latin typeface="Arial"/>
                <a:cs typeface="Arial"/>
              </a:rPr>
              <a:t>Applies to:</a:t>
            </a:r>
          </a:p>
        </p:txBody>
      </p:sp>
      <p:sp>
        <p:nvSpPr>
          <p:cNvPr id="7" name="Title 1"/>
          <p:cNvSpPr txBox="1">
            <a:spLocks/>
          </p:cNvSpPr>
          <p:nvPr/>
        </p:nvSpPr>
        <p:spPr>
          <a:xfrm>
            <a:off x="3288834" y="274638"/>
            <a:ext cx="5245098" cy="70354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600" b="1" kern="1200">
                <a:solidFill>
                  <a:schemeClr val="bg1"/>
                </a:solidFill>
                <a:latin typeface="Arial"/>
                <a:ea typeface="+mj-ea"/>
                <a:cs typeface="Arial"/>
              </a:defRPr>
            </a:lvl1pPr>
          </a:lstStyle>
          <a:p>
            <a:r>
              <a:rPr lang="en-US" sz="2200" b="0" dirty="0">
                <a:solidFill>
                  <a:schemeClr val="bg1"/>
                </a:solidFill>
                <a:latin typeface="Arial"/>
                <a:cs typeface="Arial"/>
              </a:rPr>
              <a:t>CC-BY Licensing</a:t>
            </a:r>
          </a:p>
        </p:txBody>
      </p:sp>
    </p:spTree>
    <p:extLst>
      <p:ext uri="{BB962C8B-B14F-4D97-AF65-F5344CB8AC3E}">
        <p14:creationId xmlns:p14="http://schemas.microsoft.com/office/powerpoint/2010/main" val="1260612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49548" y="2528212"/>
            <a:ext cx="8693926"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p>
            <a:pPr>
              <a:buClr>
                <a:srgbClr val="0000FF"/>
              </a:buClr>
              <a:buSzPct val="125000"/>
            </a:pPr>
            <a:endParaRPr lang="en-US" sz="3600" dirty="0">
              <a:solidFill>
                <a:srgbClr val="000000"/>
              </a:solidFill>
              <a:latin typeface="Helvetica Neue"/>
              <a:cs typeface="Helvetica Neue"/>
              <a:sym typeface="Geneva" charset="0"/>
            </a:endParaRPr>
          </a:p>
        </p:txBody>
      </p:sp>
      <p:sp>
        <p:nvSpPr>
          <p:cNvPr id="5" name="Rectangle 4"/>
          <p:cNvSpPr>
            <a:spLocks noChangeArrowheads="1"/>
          </p:cNvSpPr>
          <p:nvPr/>
        </p:nvSpPr>
        <p:spPr bwMode="auto">
          <a:xfrm>
            <a:off x="249548" y="2528211"/>
            <a:ext cx="8693926" cy="341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p>
            <a:r>
              <a:rPr lang="en-US" sz="3600" b="0" dirty="0">
                <a:solidFill>
                  <a:srgbClr val="000000"/>
                </a:solidFill>
                <a:latin typeface="Arial"/>
                <a:ea typeface="ＭＳ Ｐゴシック" charset="0"/>
                <a:cs typeface="Arial"/>
              </a:rPr>
              <a:t>Pre-existing copyrighted materials licensed to, or purchased by the grantee from third parties, including modifications of such materials.</a:t>
            </a:r>
          </a:p>
          <a:p>
            <a:endParaRPr lang="en-US" sz="3600" b="0" dirty="0">
              <a:solidFill>
                <a:srgbClr val="000000"/>
              </a:solidFill>
              <a:latin typeface="Arial"/>
              <a:ea typeface="ＭＳ Ｐゴシック" charset="0"/>
              <a:cs typeface="Arial"/>
            </a:endParaRPr>
          </a:p>
          <a:p>
            <a:r>
              <a:rPr lang="en-US" sz="3600" b="0" dirty="0">
                <a:solidFill>
                  <a:srgbClr val="000000"/>
                </a:solidFill>
                <a:latin typeface="Arial"/>
                <a:ea typeface="ＭＳ Ｐゴシック" charset="0"/>
                <a:cs typeface="Arial"/>
              </a:rPr>
              <a:t>Works created without grant funds.</a:t>
            </a:r>
          </a:p>
        </p:txBody>
      </p:sp>
      <p:sp>
        <p:nvSpPr>
          <p:cNvPr id="6" name="TextBox 5"/>
          <p:cNvSpPr txBox="1"/>
          <p:nvPr/>
        </p:nvSpPr>
        <p:spPr>
          <a:xfrm>
            <a:off x="249550" y="1457245"/>
            <a:ext cx="7985399" cy="830997"/>
          </a:xfrm>
          <a:prstGeom prst="rect">
            <a:avLst/>
          </a:prstGeom>
          <a:noFill/>
        </p:spPr>
        <p:txBody>
          <a:bodyPr wrap="square" rtlCol="0">
            <a:spAutoFit/>
          </a:bodyPr>
          <a:lstStyle/>
          <a:p>
            <a:r>
              <a:rPr lang="en-US" sz="4800" b="0" dirty="0">
                <a:solidFill>
                  <a:srgbClr val="000000"/>
                </a:solidFill>
                <a:latin typeface="Arial"/>
                <a:cs typeface="Arial"/>
              </a:rPr>
              <a:t>Does not apply to:</a:t>
            </a:r>
          </a:p>
        </p:txBody>
      </p:sp>
      <p:sp>
        <p:nvSpPr>
          <p:cNvPr id="7" name="Title 1"/>
          <p:cNvSpPr txBox="1">
            <a:spLocks/>
          </p:cNvSpPr>
          <p:nvPr/>
        </p:nvSpPr>
        <p:spPr>
          <a:xfrm>
            <a:off x="3300593" y="274638"/>
            <a:ext cx="5245098" cy="70354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600" b="1" kern="1200">
                <a:solidFill>
                  <a:schemeClr val="bg1"/>
                </a:solidFill>
                <a:latin typeface="Arial"/>
                <a:ea typeface="+mj-ea"/>
                <a:cs typeface="Arial"/>
              </a:defRPr>
            </a:lvl1pPr>
          </a:lstStyle>
          <a:p>
            <a:r>
              <a:rPr lang="en-US" sz="2200" b="0" dirty="0">
                <a:solidFill>
                  <a:schemeClr val="bg1"/>
                </a:solidFill>
                <a:latin typeface="Arial"/>
                <a:cs typeface="Arial"/>
              </a:rPr>
              <a:t>CC-BY Licensing</a:t>
            </a:r>
          </a:p>
        </p:txBody>
      </p:sp>
    </p:spTree>
    <p:extLst>
      <p:ext uri="{BB962C8B-B14F-4D97-AF65-F5344CB8AC3E}">
        <p14:creationId xmlns:p14="http://schemas.microsoft.com/office/powerpoint/2010/main" val="1083634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49548" y="2528211"/>
            <a:ext cx="8693926" cy="353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p>
            <a:r>
              <a:rPr lang="en-US" sz="3200" b="0" dirty="0">
                <a:solidFill>
                  <a:srgbClr val="000000"/>
                </a:solidFill>
                <a:latin typeface="Arial"/>
                <a:cs typeface="Arial"/>
              </a:rPr>
              <a:t>“This license allows subsequent users to copy, distribute, transmit and adapt the copyrighted Work and requires such users to attribute the Work in the manner specified by the grantee. </a:t>
            </a:r>
            <a:r>
              <a:rPr lang="en-US" sz="3200" b="0" i="1" u="sng" dirty="0">
                <a:solidFill>
                  <a:srgbClr val="0099FF"/>
                </a:solidFill>
                <a:latin typeface="Arial"/>
                <a:cs typeface="Arial"/>
              </a:rPr>
              <a:t>Notice of the license shall be affixed to the Work</a:t>
            </a:r>
            <a:r>
              <a:rPr lang="en-US" sz="3200" b="0" dirty="0">
                <a:solidFill>
                  <a:srgbClr val="000000"/>
                </a:solidFill>
                <a:latin typeface="Arial"/>
                <a:cs typeface="Arial"/>
              </a:rPr>
              <a:t>. For general information on CC BY, please visit</a:t>
            </a:r>
            <a:r>
              <a:rPr lang="en-US" sz="3200" dirty="0">
                <a:solidFill>
                  <a:srgbClr val="FFFFFF"/>
                </a:solidFill>
                <a:latin typeface="Arial"/>
                <a:cs typeface="Arial"/>
              </a:rPr>
              <a:t> </a:t>
            </a:r>
            <a:r>
              <a:rPr lang="en-US" sz="2400" b="0" dirty="0">
                <a:solidFill>
                  <a:srgbClr val="FFFFFF"/>
                </a:solidFill>
                <a:latin typeface="Arial"/>
                <a:cs typeface="Arial"/>
                <a:hlinkClick r:id="rId3"/>
              </a:rPr>
              <a:t>http://creativecommons.org/licenses/by/</a:t>
            </a:r>
            <a:r>
              <a:rPr lang="en-US" sz="2400" dirty="0">
                <a:solidFill>
                  <a:srgbClr val="FFFFFF"/>
                </a:solidFill>
                <a:latin typeface="Arial"/>
                <a:cs typeface="Arial"/>
                <a:hlinkClick r:id="rId3"/>
              </a:rPr>
              <a:t>4</a:t>
            </a:r>
            <a:r>
              <a:rPr lang="en-US" sz="2400" b="0" dirty="0">
                <a:solidFill>
                  <a:srgbClr val="FFFFFF"/>
                </a:solidFill>
                <a:latin typeface="Arial"/>
                <a:cs typeface="Arial"/>
                <a:hlinkClick r:id="rId3"/>
              </a:rPr>
              <a:t>.0</a:t>
            </a:r>
            <a:r>
              <a:rPr lang="en-US" sz="3200" b="0" dirty="0">
                <a:solidFill>
                  <a:srgbClr val="FFFFFF"/>
                </a:solidFill>
                <a:latin typeface="Arial"/>
                <a:cs typeface="Arial"/>
              </a:rPr>
              <a:t>.</a:t>
            </a:r>
            <a:r>
              <a:rPr lang="en-US" sz="3200" b="0" dirty="0">
                <a:solidFill>
                  <a:srgbClr val="FFFFFF"/>
                </a:solidFill>
                <a:latin typeface="Helvetica Neue"/>
                <a:cs typeface="Helvetica Neue"/>
              </a:rPr>
              <a:t>”</a:t>
            </a:r>
          </a:p>
        </p:txBody>
      </p:sp>
      <p:sp>
        <p:nvSpPr>
          <p:cNvPr id="6" name="TextBox 5"/>
          <p:cNvSpPr txBox="1"/>
          <p:nvPr/>
        </p:nvSpPr>
        <p:spPr>
          <a:xfrm>
            <a:off x="762000" y="2941053"/>
            <a:ext cx="184666" cy="369332"/>
          </a:xfrm>
          <a:prstGeom prst="rect">
            <a:avLst/>
          </a:prstGeom>
          <a:noFill/>
        </p:spPr>
        <p:txBody>
          <a:bodyPr wrap="none" rtlCol="0">
            <a:spAutoFit/>
          </a:bodyPr>
          <a:lstStyle/>
          <a:p>
            <a:endParaRPr lang="en-US" dirty="0"/>
          </a:p>
        </p:txBody>
      </p:sp>
      <p:pic>
        <p:nvPicPr>
          <p:cNvPr id="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2466" y="1092200"/>
            <a:ext cx="1435324" cy="143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3288834" y="274638"/>
            <a:ext cx="5245098" cy="70354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600" b="1" kern="1200">
                <a:solidFill>
                  <a:schemeClr val="bg1"/>
                </a:solidFill>
                <a:latin typeface="Arial"/>
                <a:ea typeface="+mj-ea"/>
                <a:cs typeface="Arial"/>
              </a:defRPr>
            </a:lvl1pPr>
          </a:lstStyle>
          <a:p>
            <a:r>
              <a:rPr lang="en-US" sz="2200" b="0" dirty="0">
                <a:solidFill>
                  <a:schemeClr val="bg1"/>
                </a:solidFill>
                <a:latin typeface="Arial"/>
                <a:cs typeface="Arial"/>
              </a:rPr>
              <a:t>CC-BY Licensing</a:t>
            </a:r>
          </a:p>
        </p:txBody>
      </p:sp>
    </p:spTree>
    <p:extLst>
      <p:ext uri="{BB962C8B-B14F-4D97-AF65-F5344CB8AC3E}">
        <p14:creationId xmlns:p14="http://schemas.microsoft.com/office/powerpoint/2010/main" val="1338923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49548" y="2642511"/>
            <a:ext cx="8693926" cy="341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p>
            <a:r>
              <a:rPr lang="en-US" sz="3600" b="0" dirty="0">
                <a:solidFill>
                  <a:srgbClr val="000000"/>
                </a:solidFill>
                <a:latin typeface="Arial"/>
                <a:cs typeface="Arial"/>
              </a:rPr>
              <a:t>“From a public policy perspective, the Department is a better steward of public funds by giving the public access to those things created using public funds, and ensuring that these products have as wide spread a use as possible.”</a:t>
            </a:r>
          </a:p>
        </p:txBody>
      </p:sp>
      <p:sp>
        <p:nvSpPr>
          <p:cNvPr id="6" name="TextBox 5"/>
          <p:cNvSpPr txBox="1"/>
          <p:nvPr/>
        </p:nvSpPr>
        <p:spPr>
          <a:xfrm>
            <a:off x="762000" y="2941053"/>
            <a:ext cx="184666" cy="369332"/>
          </a:xfrm>
          <a:prstGeom prst="rect">
            <a:avLst/>
          </a:prstGeom>
          <a:noFill/>
        </p:spPr>
        <p:txBody>
          <a:bodyPr wrap="none" rtlCol="0">
            <a:spAutoFit/>
          </a:bodyPr>
          <a:lstStyle/>
          <a:p>
            <a:endParaRPr lang="en-US" dirty="0"/>
          </a:p>
        </p:txBody>
      </p:sp>
      <p:pic>
        <p:nvPicPr>
          <p:cNvPr id="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2466" y="1092200"/>
            <a:ext cx="1435324" cy="143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3288834" y="274638"/>
            <a:ext cx="5245098" cy="70354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600" b="1" kern="1200">
                <a:solidFill>
                  <a:schemeClr val="bg1"/>
                </a:solidFill>
                <a:latin typeface="Arial"/>
                <a:ea typeface="+mj-ea"/>
                <a:cs typeface="Arial"/>
              </a:defRPr>
            </a:lvl1pPr>
          </a:lstStyle>
          <a:p>
            <a:r>
              <a:rPr lang="en-US" sz="2200" b="0" dirty="0">
                <a:solidFill>
                  <a:schemeClr val="bg1"/>
                </a:solidFill>
                <a:latin typeface="Arial"/>
                <a:cs typeface="Arial"/>
              </a:rPr>
              <a:t>CC-BY Licensing</a:t>
            </a:r>
          </a:p>
        </p:txBody>
      </p:sp>
    </p:spTree>
    <p:extLst>
      <p:ext uri="{BB962C8B-B14F-4D97-AF65-F5344CB8AC3E}">
        <p14:creationId xmlns:p14="http://schemas.microsoft.com/office/powerpoint/2010/main" val="663902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49548" y="2642511"/>
            <a:ext cx="8693926" cy="353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p>
            <a:r>
              <a:rPr lang="en-US" sz="1600" b="1" dirty="0">
                <a:latin typeface="Arial"/>
                <a:cs typeface="Arial"/>
              </a:rPr>
              <a:t>1.2 Disclaimer of the U.S. Department of Labor as the Funder of the Project</a:t>
            </a:r>
            <a:endParaRPr lang="en-US" sz="1600" dirty="0">
              <a:latin typeface="Arial"/>
              <a:cs typeface="Arial"/>
            </a:endParaRPr>
          </a:p>
          <a:p>
            <a:r>
              <a:rPr lang="en-US" sz="1600" b="1" dirty="0">
                <a:latin typeface="Arial"/>
                <a:cs typeface="Arial"/>
              </a:rPr>
              <a:t> </a:t>
            </a:r>
            <a:endParaRPr lang="en-US" sz="1600" dirty="0">
              <a:latin typeface="Arial"/>
              <a:cs typeface="Arial"/>
            </a:endParaRPr>
          </a:p>
          <a:p>
            <a:r>
              <a:rPr lang="en-US" sz="1600" dirty="0">
                <a:latin typeface="Arial"/>
                <a:cs typeface="Arial"/>
              </a:rPr>
              <a:t>If applicable, the following needs to be on all products developed in whole or in part with grant funds, </a:t>
            </a:r>
          </a:p>
          <a:p>
            <a:endParaRPr lang="en-US" sz="1600" dirty="0">
              <a:latin typeface="Arial"/>
              <a:cs typeface="Arial"/>
            </a:endParaRPr>
          </a:p>
          <a:p>
            <a:r>
              <a:rPr lang="en-US" sz="1600" dirty="0">
                <a:latin typeface="Arial"/>
                <a:cs typeface="Arial"/>
              </a:rPr>
              <a:t>“This workforce product was funded by a grant awarded by the U.S. Department of Labor’s Employment and Training Administration. The product was created by the grantee and does not necessarily reflect the official position of the U.S. Department of Labor. The U.S. Department of Labor makes no guarantees, warranties, or assurances of any kind, express or implied, with respect to such information, including any information on linked sites and including, but not limited to, accuracy of the information or its completeness, timeliness, usefulness, adequacy, continued availability, or ownership.” </a:t>
            </a:r>
          </a:p>
          <a:p>
            <a:r>
              <a:rPr lang="en-US" sz="1600" b="1" dirty="0">
                <a:latin typeface="Arial"/>
                <a:cs typeface="Arial"/>
              </a:rPr>
              <a:t> </a:t>
            </a:r>
            <a:endParaRPr lang="en-US" sz="1600" dirty="0">
              <a:latin typeface="Arial"/>
              <a:cs typeface="Arial"/>
            </a:endParaRPr>
          </a:p>
          <a:p>
            <a:r>
              <a:rPr lang="en-US" sz="1600" dirty="0">
                <a:latin typeface="Arial"/>
                <a:cs typeface="Arial"/>
              </a:rPr>
              <a:t>Retrieved 12/5/2014 from: </a:t>
            </a:r>
            <a:r>
              <a:rPr lang="en-US" sz="1600" u="sng" dirty="0">
                <a:latin typeface="Arial"/>
                <a:cs typeface="Arial"/>
                <a:hlinkClick r:id="rId3"/>
              </a:rPr>
              <a:t>http://www.doleta.gov/grants/pdf/SGA-DFA-PY-13-10.pdf</a:t>
            </a:r>
            <a:r>
              <a:rPr lang="en-US" sz="1600" dirty="0">
                <a:latin typeface="Arial"/>
                <a:cs typeface="Arial"/>
              </a:rPr>
              <a:t>. pg. 38.</a:t>
            </a:r>
          </a:p>
        </p:txBody>
      </p:sp>
      <p:sp>
        <p:nvSpPr>
          <p:cNvPr id="6" name="TextBox 5"/>
          <p:cNvSpPr txBox="1"/>
          <p:nvPr/>
        </p:nvSpPr>
        <p:spPr>
          <a:xfrm>
            <a:off x="762000" y="2941053"/>
            <a:ext cx="184666" cy="369332"/>
          </a:xfrm>
          <a:prstGeom prst="rect">
            <a:avLst/>
          </a:prstGeom>
          <a:noFill/>
        </p:spPr>
        <p:txBody>
          <a:bodyPr wrap="none" rtlCol="0">
            <a:spAutoFit/>
          </a:bodyPr>
          <a:lstStyle/>
          <a:p>
            <a:endParaRPr lang="en-US" dirty="0"/>
          </a:p>
        </p:txBody>
      </p:sp>
      <p:pic>
        <p:nvPicPr>
          <p:cNvPr id="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2466" y="1092200"/>
            <a:ext cx="1435324" cy="143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3277074" y="274638"/>
            <a:ext cx="5702299" cy="703544"/>
          </a:xfrm>
          <a:prstGeom prst="rect">
            <a:avLst/>
          </a:prstGeom>
        </p:spPr>
        <p:txBody>
          <a:bodyPr vert="horz" lIns="91440" tIns="45720" rIns="91440" bIns="45720" rtlCol="0" anchor="ctr">
            <a:noAutofit/>
          </a:bodyPr>
          <a:lstStyle>
            <a:lvl1pPr algn="l" defTabSz="457200" rtl="0" eaLnBrk="1" latinLnBrk="0" hangingPunct="1">
              <a:spcBef>
                <a:spcPct val="0"/>
              </a:spcBef>
              <a:buNone/>
              <a:defRPr sz="1600" b="1" kern="1200">
                <a:solidFill>
                  <a:schemeClr val="bg1"/>
                </a:solidFill>
                <a:latin typeface="Arial"/>
                <a:ea typeface="+mj-ea"/>
                <a:cs typeface="Arial"/>
              </a:defRPr>
            </a:lvl1pPr>
          </a:lstStyle>
          <a:p>
            <a:r>
              <a:rPr lang="en-US" sz="2200" b="0" dirty="0">
                <a:solidFill>
                  <a:schemeClr val="bg1"/>
                </a:solidFill>
                <a:latin typeface="Arial"/>
                <a:cs typeface="Arial"/>
              </a:rPr>
              <a:t>DOL Disclaimer Statement</a:t>
            </a:r>
          </a:p>
        </p:txBody>
      </p:sp>
    </p:spTree>
    <p:extLst>
      <p:ext uri="{BB962C8B-B14F-4D97-AF65-F5344CB8AC3E}">
        <p14:creationId xmlns:p14="http://schemas.microsoft.com/office/powerpoint/2010/main" val="2996111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49548" y="2642511"/>
            <a:ext cx="8693926" cy="206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p>
            <a:r>
              <a:rPr lang="en-US" sz="1600" dirty="0">
                <a:latin typeface="Arial"/>
                <a:cs typeface="Arial"/>
              </a:rPr>
              <a:t>“All online and technology-enabled content and courses developed under this SGA must incorporate the principles of universal design (see http://</a:t>
            </a:r>
            <a:r>
              <a:rPr lang="en-US" sz="1600" dirty="0" err="1">
                <a:latin typeface="Arial"/>
                <a:cs typeface="Arial"/>
              </a:rPr>
              <a:t>www.cast.org</a:t>
            </a:r>
            <a:r>
              <a:rPr lang="en-US" sz="1600" dirty="0">
                <a:latin typeface="Arial"/>
                <a:cs typeface="Arial"/>
              </a:rPr>
              <a:t>/</a:t>
            </a:r>
            <a:r>
              <a:rPr lang="en-US" sz="1600" dirty="0" err="1">
                <a:latin typeface="Arial"/>
                <a:cs typeface="Arial"/>
              </a:rPr>
              <a:t>udl</a:t>
            </a:r>
            <a:r>
              <a:rPr lang="en-US" sz="1600" dirty="0">
                <a:latin typeface="Arial"/>
                <a:cs typeface="Arial"/>
              </a:rPr>
              <a:t>/) in order to ensure that they are readily accessible to qualified individuals with disabilities. The content and courses must be in full compliance with the Americans with Disabilities Act and Sections 504 and 508 of the Rehabilitation Act of 1973, as amended, and the Web Content Accessibility Guidelines 2.0, Level AA (</a:t>
            </a:r>
            <a:r>
              <a:rPr lang="en-US" sz="1600" u="sng" dirty="0">
                <a:latin typeface="Arial"/>
                <a:cs typeface="Arial"/>
                <a:hlinkClick r:id="rId3"/>
              </a:rPr>
              <a:t>http://www.w3.org/TR/WCAG/</a:t>
            </a:r>
            <a:r>
              <a:rPr lang="en-US" sz="1600" dirty="0">
                <a:latin typeface="Arial"/>
                <a:cs typeface="Arial"/>
              </a:rPr>
              <a:t>).” </a:t>
            </a:r>
          </a:p>
          <a:p>
            <a:r>
              <a:rPr lang="en-US" sz="1600" dirty="0">
                <a:latin typeface="Arial"/>
                <a:cs typeface="Arial"/>
              </a:rPr>
              <a:t> </a:t>
            </a:r>
          </a:p>
          <a:p>
            <a:r>
              <a:rPr lang="en-US" sz="1600" dirty="0">
                <a:latin typeface="Arial"/>
                <a:cs typeface="Arial"/>
              </a:rPr>
              <a:t>Retrieved 12/5/2014 from: </a:t>
            </a:r>
            <a:r>
              <a:rPr lang="en-US" sz="1600" u="sng" dirty="0">
                <a:latin typeface="Arial"/>
                <a:cs typeface="Arial"/>
                <a:hlinkClick r:id="rId4"/>
              </a:rPr>
              <a:t>http://www.doleta.gov/grants/pdf/SGA-DFA-PY-13-10.pdf</a:t>
            </a:r>
            <a:r>
              <a:rPr lang="en-US" sz="1600" dirty="0">
                <a:latin typeface="Arial"/>
                <a:cs typeface="Arial"/>
              </a:rPr>
              <a:t>. pg. 35.</a:t>
            </a:r>
          </a:p>
        </p:txBody>
      </p:sp>
      <p:sp>
        <p:nvSpPr>
          <p:cNvPr id="6" name="TextBox 5"/>
          <p:cNvSpPr txBox="1"/>
          <p:nvPr/>
        </p:nvSpPr>
        <p:spPr>
          <a:xfrm>
            <a:off x="762000" y="2941053"/>
            <a:ext cx="184666" cy="369332"/>
          </a:xfrm>
          <a:prstGeom prst="rect">
            <a:avLst/>
          </a:prstGeom>
          <a:noFill/>
        </p:spPr>
        <p:txBody>
          <a:bodyPr wrap="none" rtlCol="0">
            <a:spAutoFit/>
          </a:bodyPr>
          <a:lstStyle/>
          <a:p>
            <a:endParaRPr lang="en-US" dirty="0"/>
          </a:p>
        </p:txBody>
      </p:sp>
      <p:pic>
        <p:nvPicPr>
          <p:cNvPr id="8"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2466" y="1092200"/>
            <a:ext cx="1435324" cy="143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3277075" y="274638"/>
            <a:ext cx="5245098" cy="70354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600" b="1" kern="1200">
                <a:solidFill>
                  <a:schemeClr val="bg1"/>
                </a:solidFill>
                <a:latin typeface="Arial"/>
                <a:ea typeface="+mj-ea"/>
                <a:cs typeface="Arial"/>
              </a:defRPr>
            </a:lvl1pPr>
          </a:lstStyle>
          <a:p>
            <a:r>
              <a:rPr lang="en-US" sz="2200" b="0" dirty="0">
                <a:solidFill>
                  <a:schemeClr val="bg1"/>
                </a:solidFill>
                <a:latin typeface="Arial"/>
                <a:cs typeface="Arial"/>
              </a:rPr>
              <a:t>Accessibility</a:t>
            </a:r>
          </a:p>
        </p:txBody>
      </p:sp>
    </p:spTree>
    <p:extLst>
      <p:ext uri="{BB962C8B-B14F-4D97-AF65-F5344CB8AC3E}">
        <p14:creationId xmlns:p14="http://schemas.microsoft.com/office/powerpoint/2010/main" val="3731240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086" y="274638"/>
            <a:ext cx="5245098" cy="703544"/>
          </a:xfrm>
        </p:spPr>
        <p:txBody>
          <a:bodyPr>
            <a:normAutofit/>
          </a:bodyPr>
          <a:lstStyle/>
          <a:p>
            <a:r>
              <a:rPr lang="en-US" sz="2200" b="0" dirty="0"/>
              <a:t>Moderator</a:t>
            </a:r>
          </a:p>
        </p:txBody>
      </p:sp>
      <p:sp>
        <p:nvSpPr>
          <p:cNvPr id="9" name="Content Placeholder 2"/>
          <p:cNvSpPr txBox="1">
            <a:spLocks/>
          </p:cNvSpPr>
          <p:nvPr/>
        </p:nvSpPr>
        <p:spPr>
          <a:xfrm>
            <a:off x="2594044" y="2337956"/>
            <a:ext cx="6031976" cy="1683326"/>
          </a:xfrm>
          <a:prstGeom prst="rect">
            <a:avLst/>
          </a:prstGeom>
          <a:solidFill>
            <a:schemeClr val="bg1">
              <a:lumMod val="75000"/>
              <a:alpha val="85000"/>
            </a:schemeClr>
          </a:solidFill>
        </p:spPr>
        <p:txBody>
          <a:bodyPr vert="horz" lIns="91440" tIns="45720" rIns="91440" bIns="45720" rtlCol="0">
            <a:noAutofit/>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0"/>
              </a:spcAft>
              <a:buNone/>
            </a:pPr>
            <a:r>
              <a:rPr lang="en-US" sz="2000" b="1" dirty="0"/>
              <a:t>Evan Burke</a:t>
            </a:r>
          </a:p>
          <a:p>
            <a:pPr>
              <a:spcAft>
                <a:spcPts val="0"/>
              </a:spcAft>
            </a:pPr>
            <a:r>
              <a:rPr lang="en-US" sz="2000" dirty="0"/>
              <a:t>Federal Project Officer for SkillsCommons</a:t>
            </a:r>
          </a:p>
          <a:p>
            <a:pPr>
              <a:spcAft>
                <a:spcPts val="0"/>
              </a:spcAft>
            </a:pPr>
            <a:r>
              <a:rPr lang="en-US" sz="2000" dirty="0"/>
              <a:t>Evaluation Coordinator, TAACCCT Grant Program, US Department of Labor</a:t>
            </a:r>
            <a:endParaRPr lang="en-US" sz="2400" dirty="0"/>
          </a:p>
          <a:p>
            <a:pPr marL="0" indent="0">
              <a:spcAft>
                <a:spcPts val="0"/>
              </a:spcAft>
              <a:buNone/>
            </a:pPr>
            <a:endParaRPr lang="en-US" sz="2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608" y="2304907"/>
            <a:ext cx="1743075"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1692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2999" y="1116544"/>
            <a:ext cx="6858001" cy="5106363"/>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a:xfrm>
            <a:off x="3252658" y="279106"/>
            <a:ext cx="5834137" cy="703544"/>
          </a:xfrm>
        </p:spPr>
        <p:txBody>
          <a:bodyPr>
            <a:normAutofit/>
          </a:bodyPr>
          <a:lstStyle/>
          <a:p>
            <a:r>
              <a:rPr lang="en-US" sz="2200" b="0" dirty="0">
                <a:cs typeface="Arial"/>
              </a:rPr>
              <a:t>Support Center Resources</a:t>
            </a:r>
          </a:p>
        </p:txBody>
      </p:sp>
      <p:sp>
        <p:nvSpPr>
          <p:cNvPr id="5" name="Rounded Rectangle 4"/>
          <p:cNvSpPr/>
          <p:nvPr/>
        </p:nvSpPr>
        <p:spPr>
          <a:xfrm>
            <a:off x="4507647" y="2855715"/>
            <a:ext cx="1292801" cy="1492213"/>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3379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250349" y="274638"/>
            <a:ext cx="5950856" cy="703544"/>
          </a:xfrm>
        </p:spPr>
        <p:txBody>
          <a:bodyPr>
            <a:noAutofit/>
          </a:bodyPr>
          <a:lstStyle/>
          <a:p>
            <a:r>
              <a:rPr lang="en-US" sz="2200" b="0" dirty="0"/>
              <a:t>Support Center:  Help With Accessibility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735" y="990721"/>
            <a:ext cx="5772650" cy="5333210"/>
          </a:xfrm>
          <a:prstGeom prst="rect">
            <a:avLst/>
          </a:prstGeom>
          <a:noFill/>
          <a:ln>
            <a:noFill/>
          </a:ln>
        </p:spPr>
      </p:pic>
      <p:sp>
        <p:nvSpPr>
          <p:cNvPr id="6" name="Rounded Rectangle 5"/>
          <p:cNvSpPr/>
          <p:nvPr/>
        </p:nvSpPr>
        <p:spPr>
          <a:xfrm>
            <a:off x="1930440" y="3168014"/>
            <a:ext cx="2002126" cy="240280"/>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55561" y="463814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2246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4987"/>
          <a:stretch/>
        </p:blipFill>
        <p:spPr>
          <a:xfrm>
            <a:off x="95347" y="1251362"/>
            <a:ext cx="8958587" cy="4533692"/>
          </a:xfrm>
          <a:prstGeom prst="rect">
            <a:avLst/>
          </a:prstGeom>
        </p:spPr>
      </p:pic>
      <p:sp>
        <p:nvSpPr>
          <p:cNvPr id="4" name="Rounded Rectangle 3"/>
          <p:cNvSpPr/>
          <p:nvPr/>
        </p:nvSpPr>
        <p:spPr>
          <a:xfrm>
            <a:off x="5162149" y="5361253"/>
            <a:ext cx="2139974" cy="223916"/>
          </a:xfrm>
          <a:prstGeom prst="round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3261790" y="274638"/>
            <a:ext cx="5950856" cy="703544"/>
          </a:xfrm>
        </p:spPr>
        <p:txBody>
          <a:bodyPr>
            <a:noAutofit/>
          </a:bodyPr>
          <a:lstStyle/>
          <a:p>
            <a:r>
              <a:rPr lang="en-US" sz="2200" b="0" dirty="0"/>
              <a:t>Support Center:  Help With Accessibility</a:t>
            </a:r>
          </a:p>
        </p:txBody>
      </p:sp>
    </p:spTree>
    <p:extLst>
      <p:ext uri="{BB962C8B-B14F-4D97-AF65-F5344CB8AC3E}">
        <p14:creationId xmlns:p14="http://schemas.microsoft.com/office/powerpoint/2010/main" val="2470684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527143" cy="4525963"/>
          </a:xfrm>
        </p:spPr>
        <p:txBody>
          <a:bodyPr/>
          <a:lstStyle/>
          <a:p>
            <a:r>
              <a:rPr lang="en-US" sz="2400" b="1" dirty="0"/>
              <a:t>To Summarize:  Suggested Accessibility Strategy:</a:t>
            </a:r>
          </a:p>
          <a:p>
            <a:pPr lvl="1"/>
            <a:r>
              <a:rPr lang="en-US" dirty="0"/>
              <a:t>Provide an statement of support for accessibility, describe the steps  taken to improve accessibility, and explain how you will respond to anyone who needs support to make your materials accessible to them.</a:t>
            </a:r>
          </a:p>
          <a:p>
            <a:pPr lvl="1"/>
            <a:r>
              <a:rPr lang="en-US" dirty="0"/>
              <a:t>Use a rubric to guide your accessibility evaluation of your materials</a:t>
            </a:r>
          </a:p>
          <a:p>
            <a:pPr lvl="1"/>
            <a:r>
              <a:rPr lang="en-US" dirty="0"/>
              <a:t>Document and upload your evaluation.</a:t>
            </a:r>
          </a:p>
          <a:p>
            <a:endParaRPr lang="en-US" dirty="0"/>
          </a:p>
          <a:p>
            <a:r>
              <a:rPr lang="en-US" dirty="0"/>
              <a:t>SkillsCommons has created a VOLUNTARY procedure which provides a simple template summarizing the methods you used to improve accessibility and a statement verifying you have satisfied the SGA requirements on accessibility.</a:t>
            </a:r>
          </a:p>
          <a:p>
            <a:endParaRPr lang="en-US" dirty="0"/>
          </a:p>
        </p:txBody>
      </p:sp>
      <p:sp>
        <p:nvSpPr>
          <p:cNvPr id="4" name="Title 1"/>
          <p:cNvSpPr>
            <a:spLocks noGrp="1"/>
          </p:cNvSpPr>
          <p:nvPr>
            <p:ph type="title"/>
          </p:nvPr>
        </p:nvSpPr>
        <p:spPr>
          <a:xfrm>
            <a:off x="3250349" y="274638"/>
            <a:ext cx="5950856" cy="703544"/>
          </a:xfrm>
        </p:spPr>
        <p:txBody>
          <a:bodyPr>
            <a:noAutofit/>
          </a:bodyPr>
          <a:lstStyle/>
          <a:p>
            <a:r>
              <a:rPr lang="en-US" sz="2200" b="0" dirty="0"/>
              <a:t>Support Center:  Help With Accessibility</a:t>
            </a:r>
          </a:p>
        </p:txBody>
      </p:sp>
    </p:spTree>
    <p:extLst>
      <p:ext uri="{BB962C8B-B14F-4D97-AF65-F5344CB8AC3E}">
        <p14:creationId xmlns:p14="http://schemas.microsoft.com/office/powerpoint/2010/main" val="3365127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86" y="1182709"/>
            <a:ext cx="8155564" cy="5018809"/>
          </a:xfrm>
          <a:prstGeom prst="rect">
            <a:avLst/>
          </a:prstGeom>
        </p:spPr>
      </p:pic>
      <p:sp>
        <p:nvSpPr>
          <p:cNvPr id="5" name="Title 1"/>
          <p:cNvSpPr>
            <a:spLocks noGrp="1"/>
          </p:cNvSpPr>
          <p:nvPr>
            <p:ph type="title"/>
          </p:nvPr>
        </p:nvSpPr>
        <p:spPr>
          <a:xfrm>
            <a:off x="3261790" y="274638"/>
            <a:ext cx="5950856" cy="703544"/>
          </a:xfrm>
        </p:spPr>
        <p:txBody>
          <a:bodyPr>
            <a:noAutofit/>
          </a:bodyPr>
          <a:lstStyle/>
          <a:p>
            <a:r>
              <a:rPr lang="en-US" sz="2200" b="0" dirty="0"/>
              <a:t>Support Center:  Help With Accessibility</a:t>
            </a:r>
          </a:p>
        </p:txBody>
      </p:sp>
    </p:spTree>
    <p:extLst>
      <p:ext uri="{BB962C8B-B14F-4D97-AF65-F5344CB8AC3E}">
        <p14:creationId xmlns:p14="http://schemas.microsoft.com/office/powerpoint/2010/main" val="2887546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49548" y="2642511"/>
            <a:ext cx="8693926" cy="3293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p>
            <a:r>
              <a:rPr lang="en-US" sz="1600" b="1" dirty="0">
                <a:latin typeface="Arial"/>
                <a:cs typeface="Arial"/>
              </a:rPr>
              <a:t>1.4  Review of Grant Deliverables - SME Report</a:t>
            </a:r>
            <a:endParaRPr lang="en-US" sz="1600" dirty="0">
              <a:latin typeface="Arial"/>
              <a:cs typeface="Arial"/>
            </a:endParaRPr>
          </a:p>
          <a:p>
            <a:br>
              <a:rPr lang="en-US" sz="1600" dirty="0">
                <a:latin typeface="Arial"/>
                <a:cs typeface="Arial"/>
              </a:rPr>
            </a:br>
            <a:r>
              <a:rPr lang="en-US" sz="1600" dirty="0">
                <a:latin typeface="Arial"/>
                <a:cs typeface="Arial"/>
              </a:rPr>
              <a:t>“Grantees will be required to identify third-party subject matter experts to conduct reviews of the deliverables produced through the grant. Applicants should allot funds in their budgets for the independent review of their deliverables by appropriate subject matter experts. Subject matter experts are individuals with demonstrated experience in developing and/or implementing similar deliverables. These experts could include applicants’ peers, such as representatives from neighboring education and training providers. The applicant must provide the Department with the results of the review and the qualifications of the reviewer(s) at the time the deliverables are provided to the Department.”</a:t>
            </a:r>
          </a:p>
          <a:p>
            <a:r>
              <a:rPr lang="en-US" sz="1600" dirty="0">
                <a:latin typeface="Arial"/>
                <a:cs typeface="Arial"/>
              </a:rPr>
              <a:t> </a:t>
            </a:r>
          </a:p>
          <a:p>
            <a:r>
              <a:rPr lang="en-US" sz="1600" dirty="0">
                <a:latin typeface="Arial"/>
                <a:cs typeface="Arial"/>
              </a:rPr>
              <a:t>Retrieved 12/5/2014 from: </a:t>
            </a:r>
            <a:r>
              <a:rPr lang="en-US" sz="1600" u="sng" dirty="0">
                <a:latin typeface="Arial"/>
                <a:cs typeface="Arial"/>
                <a:hlinkClick r:id="rId3"/>
              </a:rPr>
              <a:t>http://www.doleta.gov/grants/pdf/SGA-DFA- </a:t>
            </a:r>
            <a:endParaRPr lang="en-US" sz="1600" dirty="0">
              <a:latin typeface="Arial"/>
              <a:cs typeface="Arial"/>
            </a:endParaRPr>
          </a:p>
          <a:p>
            <a:r>
              <a:rPr lang="en-US" sz="1600" u="sng" dirty="0">
                <a:latin typeface="Arial"/>
                <a:cs typeface="Arial"/>
                <a:hlinkClick r:id="rId3"/>
              </a:rPr>
              <a:t>PY-13-10.pdf</a:t>
            </a:r>
            <a:r>
              <a:rPr lang="en-US" sz="1600" dirty="0">
                <a:latin typeface="Arial"/>
                <a:cs typeface="Arial"/>
              </a:rPr>
              <a:t>. pg. 35.</a:t>
            </a:r>
          </a:p>
        </p:txBody>
      </p:sp>
      <p:sp>
        <p:nvSpPr>
          <p:cNvPr id="6" name="TextBox 5"/>
          <p:cNvSpPr txBox="1"/>
          <p:nvPr/>
        </p:nvSpPr>
        <p:spPr>
          <a:xfrm>
            <a:off x="762000" y="2941053"/>
            <a:ext cx="184666" cy="369332"/>
          </a:xfrm>
          <a:prstGeom prst="rect">
            <a:avLst/>
          </a:prstGeom>
          <a:noFill/>
        </p:spPr>
        <p:txBody>
          <a:bodyPr wrap="none" rtlCol="0">
            <a:spAutoFit/>
          </a:bodyPr>
          <a:lstStyle/>
          <a:p>
            <a:endParaRPr lang="en-US" dirty="0"/>
          </a:p>
        </p:txBody>
      </p:sp>
      <p:pic>
        <p:nvPicPr>
          <p:cNvPr id="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2466" y="1092200"/>
            <a:ext cx="1435324" cy="143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3258645" y="274638"/>
            <a:ext cx="5245098" cy="70354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600" b="1" kern="1200">
                <a:solidFill>
                  <a:schemeClr val="bg1"/>
                </a:solidFill>
                <a:latin typeface="Arial"/>
                <a:ea typeface="+mj-ea"/>
                <a:cs typeface="Arial"/>
              </a:defRPr>
            </a:lvl1pPr>
          </a:lstStyle>
          <a:p>
            <a:r>
              <a:rPr lang="en-US" sz="2200" b="0" dirty="0">
                <a:solidFill>
                  <a:schemeClr val="bg1"/>
                </a:solidFill>
              </a:rPr>
              <a:t>Subject Matter Expert Review</a:t>
            </a:r>
          </a:p>
        </p:txBody>
      </p:sp>
    </p:spTree>
    <p:extLst>
      <p:ext uri="{BB962C8B-B14F-4D97-AF65-F5344CB8AC3E}">
        <p14:creationId xmlns:p14="http://schemas.microsoft.com/office/powerpoint/2010/main" val="3229752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3675" y="263196"/>
            <a:ext cx="5702299" cy="703544"/>
          </a:xfrm>
        </p:spPr>
        <p:txBody>
          <a:bodyPr>
            <a:normAutofit/>
          </a:bodyPr>
          <a:lstStyle/>
          <a:p>
            <a:r>
              <a:rPr lang="en-US" sz="2200" b="0" dirty="0"/>
              <a:t>Quality Assurance</a:t>
            </a:r>
          </a:p>
        </p:txBody>
      </p:sp>
      <p:sp>
        <p:nvSpPr>
          <p:cNvPr id="3" name="Content Placeholder 2"/>
          <p:cNvSpPr>
            <a:spLocks noGrp="1"/>
          </p:cNvSpPr>
          <p:nvPr>
            <p:ph idx="1"/>
          </p:nvPr>
        </p:nvSpPr>
        <p:spPr>
          <a:xfrm>
            <a:off x="457200" y="1600200"/>
            <a:ext cx="8541656" cy="4525963"/>
          </a:xfrm>
        </p:spPr>
        <p:txBody>
          <a:bodyPr>
            <a:normAutofit/>
          </a:bodyPr>
          <a:lstStyle/>
          <a:p>
            <a:r>
              <a:rPr lang="en-US" sz="2800" dirty="0"/>
              <a:t>TAACCCT wants to provide users CONFIDENCE that the materials produced by grantees are of high quality and aligned with skills and knowledge for the jobs available</a:t>
            </a:r>
          </a:p>
          <a:p>
            <a:pPr lvl="1"/>
            <a:r>
              <a:rPr lang="en-US" sz="2800" dirty="0"/>
              <a:t> Documents describing how Subject Matter Experts in industry reviewed and approved your learning materials are essential.</a:t>
            </a:r>
          </a:p>
          <a:p>
            <a:pPr lvl="1"/>
            <a:r>
              <a:rPr lang="en-US" sz="2800" dirty="0"/>
              <a:t>Universal Design for Learning  (UDL)</a:t>
            </a:r>
          </a:p>
          <a:p>
            <a:pPr lvl="1"/>
            <a:r>
              <a:rPr lang="en-US" sz="2800" dirty="0"/>
              <a:t>Quality designs for online and hybrid instruction</a:t>
            </a:r>
          </a:p>
        </p:txBody>
      </p:sp>
    </p:spTree>
    <p:extLst>
      <p:ext uri="{BB962C8B-B14F-4D97-AF65-F5344CB8AC3E}">
        <p14:creationId xmlns:p14="http://schemas.microsoft.com/office/powerpoint/2010/main" val="4151881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086" y="366174"/>
            <a:ext cx="5245098" cy="525708"/>
          </a:xfrm>
        </p:spPr>
        <p:txBody>
          <a:bodyPr>
            <a:normAutofit/>
          </a:bodyPr>
          <a:lstStyle/>
          <a:p>
            <a:r>
              <a:rPr lang="en-US" sz="2200" b="0" dirty="0"/>
              <a:t>Sample SME Report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086" y="1092080"/>
            <a:ext cx="7743326" cy="5204415"/>
          </a:xfrm>
          <a:prstGeom prst="rect">
            <a:avLst/>
          </a:prstGeom>
        </p:spPr>
      </p:pic>
    </p:spTree>
    <p:extLst>
      <p:ext uri="{BB962C8B-B14F-4D97-AF65-F5344CB8AC3E}">
        <p14:creationId xmlns:p14="http://schemas.microsoft.com/office/powerpoint/2010/main" val="3231189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880" y="274638"/>
            <a:ext cx="5913119" cy="703544"/>
          </a:xfrm>
        </p:spPr>
        <p:txBody>
          <a:bodyPr>
            <a:noAutofit/>
          </a:bodyPr>
          <a:lstStyle/>
          <a:p>
            <a:r>
              <a:rPr lang="en-US" sz="2200" b="0" dirty="0"/>
              <a:t>UDL Implementation</a:t>
            </a:r>
          </a:p>
        </p:txBody>
      </p:sp>
      <p:sp>
        <p:nvSpPr>
          <p:cNvPr id="3" name="Content Placeholder 2"/>
          <p:cNvSpPr>
            <a:spLocks noGrp="1"/>
          </p:cNvSpPr>
          <p:nvPr>
            <p:ph idx="1"/>
          </p:nvPr>
        </p:nvSpPr>
        <p:spPr>
          <a:xfrm>
            <a:off x="289560" y="1598613"/>
            <a:ext cx="8534400" cy="4527550"/>
          </a:xfrm>
        </p:spPr>
        <p:txBody>
          <a:bodyPr>
            <a:normAutofit/>
          </a:bodyPr>
          <a:lstStyle/>
          <a:p>
            <a:pPr marL="0" indent="0" algn="ctr">
              <a:buNone/>
            </a:pPr>
            <a:r>
              <a:rPr lang="en-US" sz="3600" b="1" dirty="0">
                <a:solidFill>
                  <a:schemeClr val="tx2">
                    <a:lumMod val="75000"/>
                  </a:schemeClr>
                </a:solidFill>
              </a:rPr>
              <a:t>UDL GUIDES ALL ELEMENTS OF CURRICULUM </a:t>
            </a:r>
          </a:p>
          <a:p>
            <a:r>
              <a:rPr lang="en-US" sz="3600" dirty="0"/>
              <a:t>Goals</a:t>
            </a:r>
          </a:p>
          <a:p>
            <a:r>
              <a:rPr lang="en-US" sz="3600" dirty="0"/>
              <a:t>Materials</a:t>
            </a:r>
          </a:p>
          <a:p>
            <a:r>
              <a:rPr lang="en-US" sz="3600" dirty="0"/>
              <a:t>Methods</a:t>
            </a:r>
          </a:p>
          <a:p>
            <a:r>
              <a:rPr lang="en-US" sz="3600" dirty="0"/>
              <a:t>Assessment</a:t>
            </a:r>
          </a:p>
          <a:p>
            <a:pPr marL="0" indent="0" algn="ctr">
              <a:buNone/>
            </a:pPr>
            <a:r>
              <a:rPr lang="en-US" sz="3200" b="1" dirty="0"/>
              <a:t> </a:t>
            </a:r>
            <a:r>
              <a:rPr lang="en-US" sz="3600" dirty="0">
                <a:hlinkClick r:id="rId3"/>
              </a:rPr>
              <a:t>udloncampus@cast.org</a:t>
            </a:r>
            <a:endParaRPr lang="en-US" sz="3600" dirty="0"/>
          </a:p>
          <a:p>
            <a:endParaRPr lang="en-US" sz="3600" dirty="0"/>
          </a:p>
        </p:txBody>
      </p:sp>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207" t="47222" r="29722" b="26389"/>
          <a:stretch/>
        </p:blipFill>
        <p:spPr bwMode="auto">
          <a:xfrm>
            <a:off x="3438366" y="2987040"/>
            <a:ext cx="5385594" cy="1734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359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5059" y="1071652"/>
            <a:ext cx="5587175" cy="5223782"/>
          </a:xfrm>
          <a:prstGeom prst="rect">
            <a:avLst/>
          </a:prstGeom>
        </p:spPr>
      </p:pic>
      <p:sp>
        <p:nvSpPr>
          <p:cNvPr id="8" name="AutoShape 6"/>
          <p:cNvSpPr>
            <a:spLocks noChangeArrowheads="1"/>
          </p:cNvSpPr>
          <p:nvPr/>
        </p:nvSpPr>
        <p:spPr bwMode="auto">
          <a:xfrm>
            <a:off x="3388622" y="5217192"/>
            <a:ext cx="1023004" cy="1066800"/>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4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endParaRPr lang="en-US" altLang="en-US" sz="2400" dirty="0">
              <a:solidFill>
                <a:schemeClr val="tx1"/>
              </a:solidFill>
            </a:endParaRPr>
          </a:p>
        </p:txBody>
      </p:sp>
      <p:sp>
        <p:nvSpPr>
          <p:cNvPr id="9" name="Title 1"/>
          <p:cNvSpPr>
            <a:spLocks noGrp="1"/>
          </p:cNvSpPr>
          <p:nvPr>
            <p:ph type="title"/>
          </p:nvPr>
        </p:nvSpPr>
        <p:spPr>
          <a:xfrm>
            <a:off x="3227467" y="297522"/>
            <a:ext cx="5950856" cy="703544"/>
          </a:xfrm>
        </p:spPr>
        <p:txBody>
          <a:bodyPr>
            <a:noAutofit/>
          </a:bodyPr>
          <a:lstStyle/>
          <a:p>
            <a:r>
              <a:rPr lang="en-US" sz="2200" b="0" dirty="0"/>
              <a:t>Support Center:  Help With  Quality Assurance</a:t>
            </a:r>
          </a:p>
        </p:txBody>
      </p:sp>
    </p:spTree>
    <p:extLst>
      <p:ext uri="{BB962C8B-B14F-4D97-AF65-F5344CB8AC3E}">
        <p14:creationId xmlns:p14="http://schemas.microsoft.com/office/powerpoint/2010/main" val="254734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225689"/>
            <a:ext cx="9144000" cy="5632311"/>
          </a:xfrm>
          <a:prstGeom prst="rect">
            <a:avLst/>
          </a:prstGeom>
          <a:noFill/>
        </p:spPr>
        <p:txBody>
          <a:bodyPr wrap="square" rtlCol="0">
            <a:spAutoFit/>
          </a:bodyPr>
          <a:lstStyle/>
          <a:p>
            <a:r>
              <a:rPr lang="en-US" b="1" dirty="0"/>
              <a:t>Policy on submitting grant-funded deliverables:</a:t>
            </a:r>
          </a:p>
          <a:p>
            <a:pPr marL="285750" indent="-285750">
              <a:buFont typeface="Arial" panose="020B0604020202020204" pitchFamily="34" charset="0"/>
              <a:buChar char="•"/>
            </a:pPr>
            <a:r>
              <a:rPr lang="en-US" dirty="0"/>
              <a:t>Grant-funded deliverables must be uploaded by the end of grantees’ period of performance,</a:t>
            </a:r>
            <a:r>
              <a:rPr lang="en-US" b="1" dirty="0"/>
              <a:t> September 30</a:t>
            </a:r>
            <a:r>
              <a:rPr lang="en-US" b="1" baseline="30000" dirty="0"/>
              <a:t>th</a:t>
            </a:r>
            <a:r>
              <a:rPr lang="en-US" dirty="0"/>
              <a:t>, at the latest.</a:t>
            </a:r>
          </a:p>
          <a:p>
            <a:endParaRPr lang="en-US" dirty="0"/>
          </a:p>
          <a:p>
            <a:pPr marL="285750" indent="-285750">
              <a:buFont typeface="Arial" panose="020B0604020202020204" pitchFamily="34" charset="0"/>
              <a:buChar char="•"/>
            </a:pPr>
            <a:r>
              <a:rPr lang="en-US" dirty="0"/>
              <a:t>DOL is tracking submission of deliverables from now until closeout. Your FPO will follow up with you if you have not yet created an account to begin submission.</a:t>
            </a:r>
          </a:p>
          <a:p>
            <a:endParaRPr lang="en-US" b="1" dirty="0"/>
          </a:p>
          <a:p>
            <a:pPr marL="285750" indent="-285750">
              <a:buFont typeface="Arial" panose="020B0604020202020204" pitchFamily="34" charset="0"/>
              <a:buChar char="•"/>
            </a:pPr>
            <a:r>
              <a:rPr lang="en-US" dirty="0"/>
              <a:t>We strongly advise Round 3 grantees to start the submission process </a:t>
            </a:r>
            <a:r>
              <a:rPr lang="en-US" b="1" dirty="0"/>
              <a:t>now,</a:t>
            </a:r>
            <a:r>
              <a:rPr lang="en-US" dirty="0"/>
              <a:t> well in advance of the September 30</a:t>
            </a:r>
            <a:r>
              <a:rPr lang="en-US" baseline="30000" dirty="0"/>
              <a:t>th</a:t>
            </a:r>
            <a:r>
              <a:rPr lang="en-US" dirty="0"/>
              <a:t> deadline. We expect all grantees to have created their accounts on SkillsCommons to begin the submission process, but this is only the first step.</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To start uploading, create your SkillsCommons account at: </a:t>
            </a:r>
            <a:r>
              <a:rPr lang="en-US" b="1" dirty="0">
                <a:hlinkClick r:id="rId3"/>
              </a:rPr>
              <a:t>http://support.skillscommons.org/home/contribute-manage/</a:t>
            </a:r>
            <a:r>
              <a:rPr lang="en-US" b="1" dirty="0"/>
              <a:t> </a:t>
            </a:r>
          </a:p>
          <a:p>
            <a:endParaRPr lang="en-US" b="1" dirty="0"/>
          </a:p>
          <a:p>
            <a:pPr marL="285750" indent="-285750">
              <a:buFont typeface="Arial" panose="020B0604020202020204" pitchFamily="34" charset="0"/>
              <a:buChar char="•"/>
            </a:pPr>
            <a:r>
              <a:rPr lang="en-US" dirty="0"/>
              <a:t>If you have any questions:</a:t>
            </a:r>
          </a:p>
          <a:p>
            <a:r>
              <a:rPr lang="en-US" dirty="0"/>
              <a:t>	For policy questions: </a:t>
            </a:r>
            <a:r>
              <a:rPr lang="en-US" dirty="0">
                <a:hlinkClick r:id="rId4"/>
              </a:rPr>
              <a:t>taaccct@dol.gov</a:t>
            </a:r>
            <a:r>
              <a:rPr lang="en-US" dirty="0"/>
              <a:t> (and copy your FPO)</a:t>
            </a:r>
          </a:p>
          <a:p>
            <a:r>
              <a:rPr lang="en-US" dirty="0"/>
              <a:t>	For questions about using SkillsCommons: </a:t>
            </a:r>
            <a:r>
              <a:rPr lang="en-US" dirty="0">
                <a:hlinkClick r:id="rId5"/>
              </a:rPr>
              <a:t>support@skillscommons.org</a:t>
            </a:r>
            <a:r>
              <a:rPr lang="en-US" dirty="0"/>
              <a:t> </a:t>
            </a:r>
          </a:p>
          <a:p>
            <a:endParaRPr lang="en-US" b="1" dirty="0"/>
          </a:p>
          <a:p>
            <a:endParaRPr lang="en-US" dirty="0"/>
          </a:p>
          <a:p>
            <a:endParaRPr lang="en-US" dirty="0"/>
          </a:p>
        </p:txBody>
      </p:sp>
      <p:sp>
        <p:nvSpPr>
          <p:cNvPr id="2" name="Rectangle 1"/>
          <p:cNvSpPr/>
          <p:nvPr/>
        </p:nvSpPr>
        <p:spPr>
          <a:xfrm>
            <a:off x="3236686" y="407181"/>
            <a:ext cx="5675085" cy="400110"/>
          </a:xfrm>
          <a:prstGeom prst="rect">
            <a:avLst/>
          </a:prstGeom>
        </p:spPr>
        <p:txBody>
          <a:bodyPr wrap="square">
            <a:spAutoFit/>
          </a:bodyPr>
          <a:lstStyle/>
          <a:p>
            <a:r>
              <a:rPr lang="en-US" sz="2000" b="1" dirty="0">
                <a:solidFill>
                  <a:schemeClr val="bg1"/>
                </a:solidFill>
              </a:rPr>
              <a:t>Policy on submitting grant-funded deliverables</a:t>
            </a:r>
          </a:p>
        </p:txBody>
      </p:sp>
    </p:spTree>
    <p:extLst>
      <p:ext uri="{BB962C8B-B14F-4D97-AF65-F5344CB8AC3E}">
        <p14:creationId xmlns:p14="http://schemas.microsoft.com/office/powerpoint/2010/main" val="391515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371600" y="1077460"/>
            <a:ext cx="5721650" cy="5284245"/>
            <a:chOff x="1271387" y="1088571"/>
            <a:chExt cx="6510799" cy="5471885"/>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598" r="3896"/>
            <a:stretch/>
          </p:blipFill>
          <p:spPr>
            <a:xfrm>
              <a:off x="1271387" y="1088571"/>
              <a:ext cx="6510799" cy="5471885"/>
            </a:xfrm>
            <a:prstGeom prst="rect">
              <a:avLst/>
            </a:prstGeom>
          </p:spPr>
        </p:pic>
        <p:sp>
          <p:nvSpPr>
            <p:cNvPr id="8" name="Rounded Rectangle 7"/>
            <p:cNvSpPr/>
            <p:nvPr/>
          </p:nvSpPr>
          <p:spPr>
            <a:xfrm>
              <a:off x="1445940" y="4740712"/>
              <a:ext cx="3583417" cy="276648"/>
            </a:xfrm>
            <a:prstGeom prst="roundRect">
              <a:avLst/>
            </a:prstGeom>
            <a:noFill/>
            <a:ln w="28575"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1471086" y="5545501"/>
              <a:ext cx="3155922" cy="289221"/>
            </a:xfrm>
            <a:prstGeom prst="roundRect">
              <a:avLst/>
            </a:prstGeom>
            <a:noFill/>
            <a:ln w="28575"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3226285" y="274638"/>
            <a:ext cx="5917715" cy="703544"/>
          </a:xfrm>
        </p:spPr>
        <p:txBody>
          <a:bodyPr>
            <a:noAutofit/>
          </a:bodyPr>
          <a:lstStyle/>
          <a:p>
            <a:r>
              <a:rPr lang="en-US" sz="2200" b="0" dirty="0"/>
              <a:t>Quality Assurance for Online &amp; Hybrid Course</a:t>
            </a:r>
          </a:p>
        </p:txBody>
      </p:sp>
    </p:spTree>
    <p:extLst>
      <p:ext uri="{BB962C8B-B14F-4D97-AF65-F5344CB8AC3E}">
        <p14:creationId xmlns:p14="http://schemas.microsoft.com/office/powerpoint/2010/main" val="3004904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Questions and Answers </a:t>
            </a:r>
          </a:p>
        </p:txBody>
      </p:sp>
      <p:sp>
        <p:nvSpPr>
          <p:cNvPr id="3" name="Text Placeholder 2"/>
          <p:cNvSpPr txBox="1">
            <a:spLocks/>
          </p:cNvSpPr>
          <p:nvPr/>
        </p:nvSpPr>
        <p:spPr>
          <a:xfrm>
            <a:off x="3052726" y="1486655"/>
            <a:ext cx="3405495" cy="885778"/>
          </a:xfrm>
          <a:prstGeom prst="rect">
            <a:avLst/>
          </a:prstGeom>
        </p:spPr>
        <p:txBody>
          <a:bodyPr>
            <a:normAutofit/>
          </a:bodyPr>
          <a:lstStyle>
            <a:lvl1pPr marL="231775" indent="-231775"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1pPr>
            <a:lvl2pPr marL="574675" indent="-236538"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2pPr>
            <a:lvl3pPr marL="919163"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3pPr>
            <a:lvl4pPr marL="1258888"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4pPr>
            <a:lvl5pPr marL="1543050"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400" dirty="0"/>
              <a:t>Questions?  </a:t>
            </a:r>
          </a:p>
        </p:txBody>
      </p:sp>
      <p:pic>
        <p:nvPicPr>
          <p:cNvPr id="1026" name="Picture 2" descr="C:\Users\Estrada.Scott\AppData\Local\Microsoft\Windows\Temporary Internet Files\Content.IE5\5DFVN659\question_mark[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8702" y="2433184"/>
            <a:ext cx="3487643" cy="3720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057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2060"/>
                </a:solidFill>
              </a:rPr>
              <a:t>With good planning, It’s easy</a:t>
            </a:r>
          </a:p>
        </p:txBody>
      </p:sp>
      <p:sp>
        <p:nvSpPr>
          <p:cNvPr id="3" name="Text Placeholder 2"/>
          <p:cNvSpPr>
            <a:spLocks noGrp="1"/>
          </p:cNvSpPr>
          <p:nvPr>
            <p:ph type="body" idx="1"/>
          </p:nvPr>
        </p:nvSpPr>
        <p:spPr/>
        <p:txBody>
          <a:bodyPr>
            <a:normAutofit/>
          </a:bodyPr>
          <a:lstStyle/>
          <a:p>
            <a:r>
              <a:rPr lang="en-US" sz="4400" dirty="0"/>
              <a:t>UPLOADING </a:t>
            </a:r>
          </a:p>
        </p:txBody>
      </p:sp>
    </p:spTree>
    <p:extLst>
      <p:ext uri="{BB962C8B-B14F-4D97-AF65-F5344CB8AC3E}">
        <p14:creationId xmlns:p14="http://schemas.microsoft.com/office/powerpoint/2010/main" val="480896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907" y="274638"/>
            <a:ext cx="6081486" cy="703544"/>
          </a:xfrm>
        </p:spPr>
        <p:txBody>
          <a:bodyPr>
            <a:noAutofit/>
          </a:bodyPr>
          <a:lstStyle/>
          <a:p>
            <a:r>
              <a:rPr lang="en-US" sz="2400" b="0" dirty="0"/>
              <a:t>Uploading is like moving to a new home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31210229"/>
              </p:ext>
            </p:extLst>
          </p:nvPr>
        </p:nvGraphicFramePr>
        <p:xfrm>
          <a:off x="174172" y="1121229"/>
          <a:ext cx="8824685" cy="5782314"/>
        </p:xfrm>
        <a:graphic>
          <a:graphicData uri="http://schemas.openxmlformats.org/drawingml/2006/table">
            <a:tbl>
              <a:tblPr firstRow="1" bandRow="1">
                <a:tableStyleId>{5C22544A-7EE6-4342-B048-85BDC9FD1C3A}</a:tableStyleId>
              </a:tblPr>
              <a:tblGrid>
                <a:gridCol w="2171153">
                  <a:extLst>
                    <a:ext uri="{9D8B030D-6E8A-4147-A177-3AD203B41FA5}">
                      <a16:colId xmlns:a16="http://schemas.microsoft.com/office/drawing/2014/main" val="20000"/>
                    </a:ext>
                  </a:extLst>
                </a:gridCol>
                <a:gridCol w="3129556">
                  <a:extLst>
                    <a:ext uri="{9D8B030D-6E8A-4147-A177-3AD203B41FA5}">
                      <a16:colId xmlns:a16="http://schemas.microsoft.com/office/drawing/2014/main" val="20001"/>
                    </a:ext>
                  </a:extLst>
                </a:gridCol>
                <a:gridCol w="3523976">
                  <a:extLst>
                    <a:ext uri="{9D8B030D-6E8A-4147-A177-3AD203B41FA5}">
                      <a16:colId xmlns:a16="http://schemas.microsoft.com/office/drawing/2014/main" val="20002"/>
                    </a:ext>
                  </a:extLst>
                </a:gridCol>
              </a:tblGrid>
              <a:tr h="530726">
                <a:tc>
                  <a:txBody>
                    <a:bodyPr/>
                    <a:lstStyle/>
                    <a:p>
                      <a:pPr algn="ctr"/>
                      <a:r>
                        <a:rPr lang="en-US" sz="2400" dirty="0"/>
                        <a:t>Moving</a:t>
                      </a:r>
                    </a:p>
                  </a:txBody>
                  <a:tcPr/>
                </a:tc>
                <a:tc>
                  <a:txBody>
                    <a:bodyPr/>
                    <a:lstStyle/>
                    <a:p>
                      <a:pPr algn="ctr"/>
                      <a:r>
                        <a:rPr lang="en-US" sz="2400" dirty="0"/>
                        <a:t>Uploading</a:t>
                      </a:r>
                    </a:p>
                  </a:txBody>
                  <a:tcPr/>
                </a:tc>
                <a:tc>
                  <a:txBody>
                    <a:bodyPr/>
                    <a:lstStyle/>
                    <a:p>
                      <a:pPr algn="ctr"/>
                      <a:r>
                        <a:rPr lang="en-US" sz="2400" dirty="0"/>
                        <a:t>Comments &amp; Advice</a:t>
                      </a:r>
                    </a:p>
                  </a:txBody>
                  <a:tcPr/>
                </a:tc>
                <a:extLst>
                  <a:ext uri="{0D108BD9-81ED-4DB2-BD59-A6C34878D82A}">
                    <a16:rowId xmlns:a16="http://schemas.microsoft.com/office/drawing/2014/main" val="10000"/>
                  </a:ext>
                </a:extLst>
              </a:tr>
              <a:tr h="916048">
                <a:tc>
                  <a:txBody>
                    <a:bodyPr/>
                    <a:lstStyle/>
                    <a:p>
                      <a:r>
                        <a:rPr lang="en-US" dirty="0"/>
                        <a:t>Find Your New Home</a:t>
                      </a:r>
                    </a:p>
                  </a:txBody>
                  <a:tcPr/>
                </a:tc>
                <a:tc>
                  <a:txBody>
                    <a:bodyPr/>
                    <a:lstStyle/>
                    <a:p>
                      <a:r>
                        <a:rPr lang="en-US" dirty="0"/>
                        <a:t>Get an Account from SkillsCommons</a:t>
                      </a:r>
                      <a:r>
                        <a:rPr lang="en-US" baseline="0" dirty="0"/>
                        <a:t> </a:t>
                      </a:r>
                      <a:endParaRPr lang="en-US" dirty="0"/>
                    </a:p>
                  </a:txBody>
                  <a:tcPr/>
                </a:tc>
                <a:tc>
                  <a:txBody>
                    <a:bodyPr/>
                    <a:lstStyle/>
                    <a:p>
                      <a:r>
                        <a:rPr lang="en-US" dirty="0"/>
                        <a:t>Any Questions??? Ask  </a:t>
                      </a:r>
                      <a:r>
                        <a:rPr lang="en-US" dirty="0">
                          <a:hlinkClick r:id="rId2"/>
                        </a:rPr>
                        <a:t>support@skillscommons.org</a:t>
                      </a:r>
                      <a:r>
                        <a:rPr lang="en-US" baseline="0" dirty="0"/>
                        <a:t> </a:t>
                      </a:r>
                      <a:endParaRPr lang="en-US" dirty="0"/>
                    </a:p>
                  </a:txBody>
                  <a:tcPr/>
                </a:tc>
                <a:extLst>
                  <a:ext uri="{0D108BD9-81ED-4DB2-BD59-A6C34878D82A}">
                    <a16:rowId xmlns:a16="http://schemas.microsoft.com/office/drawing/2014/main" val="10001"/>
                  </a:ext>
                </a:extLst>
              </a:tr>
              <a:tr h="1308640">
                <a:tc>
                  <a:txBody>
                    <a:bodyPr/>
                    <a:lstStyle/>
                    <a:p>
                      <a:r>
                        <a:rPr lang="en-US" dirty="0"/>
                        <a:t>Clean out the things</a:t>
                      </a:r>
                      <a:r>
                        <a:rPr lang="en-US" baseline="0" dirty="0"/>
                        <a:t> you don’t want to bring to your new home</a:t>
                      </a:r>
                      <a:endParaRPr lang="en-US" dirty="0"/>
                    </a:p>
                  </a:txBody>
                  <a:tcPr/>
                </a:tc>
                <a:tc>
                  <a:txBody>
                    <a:bodyPr/>
                    <a:lstStyle/>
                    <a:p>
                      <a:r>
                        <a:rPr lang="en-US" dirty="0"/>
                        <a:t>Do</a:t>
                      </a:r>
                      <a:r>
                        <a:rPr lang="en-US" baseline="0" dirty="0"/>
                        <a:t> “Spring Cleaning” on the materials you might have already uploaded – improve descriptions and repack</a:t>
                      </a:r>
                      <a:endParaRPr lang="en-US" dirty="0"/>
                    </a:p>
                  </a:txBody>
                  <a:tcPr/>
                </a:tc>
                <a:tc>
                  <a:txBody>
                    <a:bodyPr/>
                    <a:lstStyle/>
                    <a:p>
                      <a:r>
                        <a:rPr lang="en-US" dirty="0"/>
                        <a:t>Deleting some “test materials” and starting fresh</a:t>
                      </a:r>
                      <a:r>
                        <a:rPr lang="en-US" baseline="0" dirty="0"/>
                        <a:t> is best.   Industry partner and descriptions are ones we believe need the most improvement</a:t>
                      </a:r>
                      <a:endParaRPr lang="en-US" dirty="0"/>
                    </a:p>
                  </a:txBody>
                  <a:tcPr/>
                </a:tc>
                <a:extLst>
                  <a:ext uri="{0D108BD9-81ED-4DB2-BD59-A6C34878D82A}">
                    <a16:rowId xmlns:a16="http://schemas.microsoft.com/office/drawing/2014/main" val="10002"/>
                  </a:ext>
                </a:extLst>
              </a:tr>
              <a:tr h="1881983">
                <a:tc>
                  <a:txBody>
                    <a:bodyPr/>
                    <a:lstStyle/>
                    <a:p>
                      <a:r>
                        <a:rPr lang="en-US" dirty="0"/>
                        <a:t>Packing</a:t>
                      </a:r>
                      <a:r>
                        <a:rPr lang="en-US" baseline="0" dirty="0"/>
                        <a:t> up your belongings-  not too big and not too small.  Label your boxes well</a:t>
                      </a:r>
                      <a:endParaRPr lang="en-US" dirty="0"/>
                    </a:p>
                  </a:txBody>
                  <a:tcPr/>
                </a:tc>
                <a:tc>
                  <a:txBody>
                    <a:bodyPr/>
                    <a:lstStyle/>
                    <a:p>
                      <a:r>
                        <a:rPr lang="en-US" dirty="0"/>
                        <a:t>Organizing</a:t>
                      </a:r>
                      <a:r>
                        <a:rPr lang="en-US" baseline="0" dirty="0"/>
                        <a:t> your grant deliverables to be packaged for uploading.   Add accurate and detailed descriptions in metadata</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Think about how other people will want</a:t>
                      </a:r>
                      <a:r>
                        <a:rPr lang="en-US" baseline="0" dirty="0"/>
                        <a:t> to use your materials.   A zipped 500MB file will be too big for others to download.   Organize submissions into “usable” instructional packages</a:t>
                      </a:r>
                      <a:endParaRPr lang="en-US" dirty="0"/>
                    </a:p>
                  </a:txBody>
                  <a:tcPr/>
                </a:tc>
                <a:extLst>
                  <a:ext uri="{0D108BD9-81ED-4DB2-BD59-A6C34878D82A}">
                    <a16:rowId xmlns:a16="http://schemas.microsoft.com/office/drawing/2014/main" val="10003"/>
                  </a:ext>
                </a:extLst>
              </a:tr>
              <a:tr h="990517">
                <a:tc>
                  <a:txBody>
                    <a:bodyPr/>
                    <a:lstStyle/>
                    <a:p>
                      <a:r>
                        <a:rPr lang="en-US" dirty="0"/>
                        <a:t>Movers transport</a:t>
                      </a:r>
                      <a:r>
                        <a:rPr lang="en-US" baseline="0" dirty="0"/>
                        <a:t> your belongings</a:t>
                      </a:r>
                      <a:endParaRPr lang="en-US" dirty="0"/>
                    </a:p>
                  </a:txBody>
                  <a:tcPr/>
                </a:tc>
                <a:tc>
                  <a:txBody>
                    <a:bodyPr/>
                    <a:lstStyle/>
                    <a:p>
                      <a:r>
                        <a:rPr lang="en-US" dirty="0"/>
                        <a:t>Your staff</a:t>
                      </a:r>
                      <a:r>
                        <a:rPr lang="en-US" baseline="0" dirty="0"/>
                        <a:t> uploads the digital packages to SkillsCommons</a:t>
                      </a:r>
                      <a:endParaRPr lang="en-US" dirty="0"/>
                    </a:p>
                  </a:txBody>
                  <a:tcPr/>
                </a:tc>
                <a:tc>
                  <a:txBody>
                    <a:bodyPr/>
                    <a:lstStyle/>
                    <a:p>
                      <a:r>
                        <a:rPr lang="en-US" dirty="0"/>
                        <a:t>Recommend 1</a:t>
                      </a:r>
                      <a:r>
                        <a:rPr lang="en-US" baseline="0" dirty="0"/>
                        <a:t> or  a </a:t>
                      </a:r>
                      <a:r>
                        <a:rPr lang="en-US" dirty="0"/>
                        <a:t>few people to upload the materials for</a:t>
                      </a:r>
                      <a:r>
                        <a:rPr lang="en-US" baseline="0" dirty="0"/>
                        <a:t> reliability in the descriptions/submissions</a:t>
                      </a:r>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58840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6100" y="1833614"/>
            <a:ext cx="6934200" cy="4408436"/>
          </a:xfrm>
          <a:prstGeom prst="rect">
            <a:avLst/>
          </a:prstGeom>
        </p:spPr>
      </p:pic>
      <p:pic>
        <p:nvPicPr>
          <p:cNvPr id="5" name="Picture 8" descr="TAACCCT.png"/>
          <p:cNvPicPr>
            <a:picLocks noChangeAspect="1"/>
          </p:cNvPicPr>
          <p:nvPr/>
        </p:nvPicPr>
        <p:blipFill>
          <a:blip r:embed="rId3"/>
          <a:srcRect l="18182" t="67270" r="3987"/>
          <a:stretch>
            <a:fillRect/>
          </a:stretch>
        </p:blipFill>
        <p:spPr bwMode="auto">
          <a:xfrm>
            <a:off x="546100" y="1039880"/>
            <a:ext cx="7370763" cy="793734"/>
          </a:xfrm>
          <a:prstGeom prst="rect">
            <a:avLst/>
          </a:prstGeom>
          <a:noFill/>
          <a:ln w="9525">
            <a:noFill/>
            <a:miter lim="800000"/>
            <a:headEnd/>
            <a:tailEnd/>
          </a:ln>
        </p:spPr>
      </p:pic>
      <p:sp>
        <p:nvSpPr>
          <p:cNvPr id="6" name="Rectangle 5"/>
          <p:cNvSpPr/>
          <p:nvPr/>
        </p:nvSpPr>
        <p:spPr>
          <a:xfrm>
            <a:off x="6923787" y="1833614"/>
            <a:ext cx="1043876" cy="584776"/>
          </a:xfrm>
          <a:prstGeom prst="rect">
            <a:avLst/>
          </a:prstGeom>
        </p:spPr>
        <p:txBody>
          <a:bodyPr wrap="none">
            <a:spAutoFit/>
          </a:bodyPr>
          <a:lstStyle/>
          <a:p>
            <a:r>
              <a:rPr lang="en-US" sz="3200" dirty="0">
                <a:solidFill>
                  <a:schemeClr val="tx2"/>
                </a:solidFill>
                <a:latin typeface="Arial"/>
                <a:cs typeface="Arial"/>
              </a:rPr>
              <a:t>SGA</a:t>
            </a:r>
            <a:endParaRPr lang="en-US" sz="3200" dirty="0"/>
          </a:p>
        </p:txBody>
      </p:sp>
      <p:sp>
        <p:nvSpPr>
          <p:cNvPr id="7" name="Title 1"/>
          <p:cNvSpPr txBox="1">
            <a:spLocks/>
          </p:cNvSpPr>
          <p:nvPr/>
        </p:nvSpPr>
        <p:spPr>
          <a:xfrm>
            <a:off x="3258645" y="274638"/>
            <a:ext cx="5245098" cy="70354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600" b="1" kern="1200">
                <a:solidFill>
                  <a:schemeClr val="bg1"/>
                </a:solidFill>
                <a:latin typeface="Arial"/>
                <a:ea typeface="+mj-ea"/>
                <a:cs typeface="Arial"/>
              </a:defRPr>
            </a:lvl1pPr>
          </a:lstStyle>
          <a:p>
            <a:r>
              <a:rPr lang="en-US" sz="2200" b="0" dirty="0">
                <a:solidFill>
                  <a:schemeClr val="bg1"/>
                </a:solidFill>
                <a:latin typeface="Arial"/>
                <a:cs typeface="Arial"/>
              </a:rPr>
              <a:t>File Formats for Digital Assets</a:t>
            </a:r>
          </a:p>
        </p:txBody>
      </p:sp>
    </p:spTree>
    <p:extLst>
      <p:ext uri="{BB962C8B-B14F-4D97-AF65-F5344CB8AC3E}">
        <p14:creationId xmlns:p14="http://schemas.microsoft.com/office/powerpoint/2010/main" val="804404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086" y="274638"/>
            <a:ext cx="5245098" cy="703544"/>
          </a:xfrm>
        </p:spPr>
        <p:txBody>
          <a:bodyPr>
            <a:normAutofit/>
          </a:bodyPr>
          <a:lstStyle/>
          <a:p>
            <a:r>
              <a:rPr lang="en-US" sz="2200" b="0" dirty="0"/>
              <a:t>Demonstrating Uploading</a:t>
            </a:r>
          </a:p>
        </p:txBody>
      </p:sp>
      <p:sp>
        <p:nvSpPr>
          <p:cNvPr id="4" name="TextBox 3"/>
          <p:cNvSpPr txBox="1"/>
          <p:nvPr/>
        </p:nvSpPr>
        <p:spPr>
          <a:xfrm>
            <a:off x="2985622" y="1101137"/>
            <a:ext cx="3210660" cy="430887"/>
          </a:xfrm>
          <a:prstGeom prst="rect">
            <a:avLst/>
          </a:prstGeom>
          <a:noFill/>
        </p:spPr>
        <p:txBody>
          <a:bodyPr wrap="none" rtlCol="0">
            <a:spAutoFit/>
          </a:bodyPr>
          <a:lstStyle/>
          <a:p>
            <a:r>
              <a:rPr lang="en-US" sz="2200" dirty="0">
                <a:latin typeface="Arial"/>
                <a:cs typeface="Arial"/>
                <a:hlinkClick r:id="rId3"/>
              </a:rPr>
              <a:t>http://skillscommons.org</a:t>
            </a:r>
            <a:endParaRPr lang="en-US" sz="2200" dirty="0">
              <a:latin typeface="Arial"/>
              <a:cs typeface="Aria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3868" y="1699386"/>
            <a:ext cx="5916264" cy="4586514"/>
          </a:xfrm>
          <a:prstGeom prst="rect">
            <a:avLst/>
          </a:prstGeom>
        </p:spPr>
      </p:pic>
      <p:sp>
        <p:nvSpPr>
          <p:cNvPr id="7" name="Rounded Rectangle 6"/>
          <p:cNvSpPr/>
          <p:nvPr/>
        </p:nvSpPr>
        <p:spPr>
          <a:xfrm>
            <a:off x="4590952" y="4656148"/>
            <a:ext cx="1335313" cy="1545374"/>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579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1049860" y="1814893"/>
            <a:ext cx="7772400" cy="1500187"/>
          </a:xfrm>
        </p:spPr>
        <p:txBody>
          <a:bodyPr>
            <a:normAutofit/>
          </a:bodyPr>
          <a:lstStyle/>
          <a:p>
            <a:r>
              <a:rPr lang="en-US" sz="6000" dirty="0"/>
              <a:t>“Share Your Screen”</a:t>
            </a:r>
          </a:p>
        </p:txBody>
      </p:sp>
    </p:spTree>
    <p:extLst>
      <p:ext uri="{BB962C8B-B14F-4D97-AF65-F5344CB8AC3E}">
        <p14:creationId xmlns:p14="http://schemas.microsoft.com/office/powerpoint/2010/main" val="3032840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14" y="274638"/>
            <a:ext cx="5878285" cy="703544"/>
          </a:xfrm>
        </p:spPr>
        <p:txBody>
          <a:bodyPr>
            <a:normAutofit fontScale="90000"/>
          </a:bodyPr>
          <a:lstStyle/>
          <a:p>
            <a:r>
              <a:rPr lang="en-US" sz="2200" b="0" dirty="0"/>
              <a:t>Support Center:  Help with Uploading Process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106424"/>
            <a:ext cx="7884733" cy="5100215"/>
          </a:xfrm>
          <a:prstGeom prst="rect">
            <a:avLst/>
          </a:prstGeom>
        </p:spPr>
      </p:pic>
    </p:spTree>
    <p:extLst>
      <p:ext uri="{BB962C8B-B14F-4D97-AF65-F5344CB8AC3E}">
        <p14:creationId xmlns:p14="http://schemas.microsoft.com/office/powerpoint/2010/main" val="739198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14" y="274638"/>
            <a:ext cx="5878285" cy="703544"/>
          </a:xfrm>
        </p:spPr>
        <p:txBody>
          <a:bodyPr>
            <a:normAutofit/>
          </a:bodyPr>
          <a:lstStyle/>
          <a:p>
            <a:r>
              <a:rPr lang="en-US" sz="2200" b="0" dirty="0"/>
              <a:t>Material Type:  Learning Resource Materials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701" y="989090"/>
            <a:ext cx="5718167" cy="5363027"/>
          </a:xfrm>
          <a:prstGeom prst="rect">
            <a:avLst/>
          </a:prstGeom>
        </p:spPr>
      </p:pic>
    </p:spTree>
    <p:extLst>
      <p:ext uri="{BB962C8B-B14F-4D97-AF65-F5344CB8AC3E}">
        <p14:creationId xmlns:p14="http://schemas.microsoft.com/office/powerpoint/2010/main" val="4192660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14" y="274638"/>
            <a:ext cx="5878285" cy="703544"/>
          </a:xfrm>
        </p:spPr>
        <p:txBody>
          <a:bodyPr>
            <a:normAutofit fontScale="90000"/>
          </a:bodyPr>
          <a:lstStyle/>
          <a:p>
            <a:r>
              <a:rPr lang="en-US" sz="2200" b="0" dirty="0"/>
              <a:t>Support Center:  Help with Uploading Process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904" y="1103086"/>
            <a:ext cx="7866012" cy="5083958"/>
          </a:xfrm>
          <a:prstGeom prst="rect">
            <a:avLst/>
          </a:prstGeom>
        </p:spPr>
      </p:pic>
    </p:spTree>
    <p:extLst>
      <p:ext uri="{BB962C8B-B14F-4D97-AF65-F5344CB8AC3E}">
        <p14:creationId xmlns:p14="http://schemas.microsoft.com/office/powerpoint/2010/main" val="828572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03" t="9429" r="82979" b="68302"/>
          <a:stretch/>
        </p:blipFill>
        <p:spPr bwMode="auto">
          <a:xfrm>
            <a:off x="152400" y="1623110"/>
            <a:ext cx="1193074" cy="939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1181100" y="1158350"/>
            <a:ext cx="1646237" cy="525168"/>
          </a:xfrm>
        </p:spPr>
        <p:txBody>
          <a:bodyPr>
            <a:noAutofit/>
          </a:bodyPr>
          <a:lstStyle/>
          <a:p>
            <a:r>
              <a:rPr lang="en-US" sz="3200" b="1" dirty="0">
                <a:solidFill>
                  <a:schemeClr val="tx1"/>
                </a:solidFill>
              </a:rPr>
              <a:t>Steps</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924" t="10903" r="68358" b="66828"/>
          <a:stretch/>
        </p:blipFill>
        <p:spPr bwMode="auto">
          <a:xfrm>
            <a:off x="152400" y="2667000"/>
            <a:ext cx="1193074" cy="939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681" t="11282" r="53601" b="66449"/>
          <a:stretch/>
        </p:blipFill>
        <p:spPr bwMode="auto">
          <a:xfrm>
            <a:off x="198437" y="3756710"/>
            <a:ext cx="1193074" cy="939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757" t="56384" r="81707" b="21347"/>
          <a:stretch/>
        </p:blipFill>
        <p:spPr bwMode="auto">
          <a:xfrm>
            <a:off x="277812" y="4798817"/>
            <a:ext cx="1304925" cy="939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197" t="56531" r="67267" b="21200"/>
          <a:stretch/>
        </p:blipFill>
        <p:spPr bwMode="auto">
          <a:xfrm>
            <a:off x="277812" y="5789417"/>
            <a:ext cx="1304925" cy="939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a:xfrm>
            <a:off x="3207657" y="457680"/>
            <a:ext cx="5675086" cy="456720"/>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rPr>
              <a:t>5 Steps in OER Submission Process</a:t>
            </a:r>
          </a:p>
        </p:txBody>
      </p:sp>
      <p:sp>
        <p:nvSpPr>
          <p:cNvPr id="12" name="Title 1"/>
          <p:cNvSpPr txBox="1">
            <a:spLocks/>
          </p:cNvSpPr>
          <p:nvPr/>
        </p:nvSpPr>
        <p:spPr>
          <a:xfrm>
            <a:off x="1544637" y="1951663"/>
            <a:ext cx="2514601" cy="5251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t>Create a SkillsCommons Account</a:t>
            </a:r>
          </a:p>
        </p:txBody>
      </p:sp>
      <p:sp>
        <p:nvSpPr>
          <p:cNvPr id="13" name="Title 1"/>
          <p:cNvSpPr txBox="1">
            <a:spLocks/>
          </p:cNvSpPr>
          <p:nvPr/>
        </p:nvSpPr>
        <p:spPr>
          <a:xfrm>
            <a:off x="5486400" y="1175481"/>
            <a:ext cx="2743200" cy="5251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t>Requirements</a:t>
            </a:r>
          </a:p>
        </p:txBody>
      </p:sp>
      <p:grpSp>
        <p:nvGrpSpPr>
          <p:cNvPr id="14" name="Group 13"/>
          <p:cNvGrpSpPr/>
          <p:nvPr/>
        </p:nvGrpSpPr>
        <p:grpSpPr>
          <a:xfrm>
            <a:off x="4948947" y="1951663"/>
            <a:ext cx="3933796" cy="2467937"/>
            <a:chOff x="1142998" y="950850"/>
            <a:chExt cx="4197547" cy="2981862"/>
          </a:xfrm>
        </p:grpSpPr>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08" t="15715" r="82061" b="55713"/>
            <a:stretch/>
          </p:blipFill>
          <p:spPr bwMode="auto">
            <a:xfrm>
              <a:off x="1142998" y="1767831"/>
              <a:ext cx="1076325" cy="1109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239" t="21128" r="68311" b="57869"/>
            <a:stretch/>
          </p:blipFill>
          <p:spPr bwMode="auto">
            <a:xfrm>
              <a:off x="1303287" y="950850"/>
              <a:ext cx="815653" cy="815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239" t="66315" r="68311" b="13981"/>
            <a:stretch/>
          </p:blipFill>
          <p:spPr bwMode="auto">
            <a:xfrm>
              <a:off x="1273333" y="3029809"/>
              <a:ext cx="815653" cy="765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Content Placeholder 2"/>
            <p:cNvSpPr txBox="1">
              <a:spLocks/>
            </p:cNvSpPr>
            <p:nvPr/>
          </p:nvSpPr>
          <p:spPr>
            <a:xfrm>
              <a:off x="2366963" y="1119185"/>
              <a:ext cx="2973582" cy="281352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800" b="1" dirty="0"/>
                <a:t>CC BY License</a:t>
              </a:r>
            </a:p>
            <a:p>
              <a:pPr marL="0" indent="0">
                <a:buFont typeface="Arial" panose="020B0604020202020204" pitchFamily="34" charset="0"/>
                <a:buNone/>
              </a:pPr>
              <a:endParaRPr lang="en-US" sz="2800" b="1" dirty="0"/>
            </a:p>
            <a:p>
              <a:pPr marL="0" indent="0">
                <a:buFont typeface="Arial" panose="020B0604020202020204" pitchFamily="34" charset="0"/>
                <a:buNone/>
              </a:pPr>
              <a:r>
                <a:rPr lang="en-US" sz="1800" b="1" dirty="0"/>
                <a:t>ADA Compliance</a:t>
              </a:r>
            </a:p>
            <a:p>
              <a:pPr marL="0" indent="0">
                <a:buFont typeface="Arial" panose="020B0604020202020204" pitchFamily="34" charset="0"/>
                <a:buNone/>
              </a:pPr>
              <a:endParaRPr lang="en-US" sz="2400" b="1" dirty="0"/>
            </a:p>
            <a:p>
              <a:pPr marL="0" indent="0">
                <a:buFont typeface="Arial" panose="020B0604020202020204" pitchFamily="34" charset="0"/>
                <a:buNone/>
              </a:pPr>
              <a:r>
                <a:rPr lang="en-US" sz="1800" b="1" dirty="0"/>
                <a:t>Subject Matter </a:t>
              </a:r>
            </a:p>
            <a:p>
              <a:pPr marL="0" indent="0">
                <a:buFont typeface="Arial" panose="020B0604020202020204" pitchFamily="34" charset="0"/>
                <a:buNone/>
              </a:pPr>
              <a:r>
                <a:rPr lang="en-US" sz="1800" b="1" dirty="0"/>
                <a:t>Expert Review</a:t>
              </a:r>
            </a:p>
          </p:txBody>
        </p:sp>
      </p:grpSp>
      <p:sp>
        <p:nvSpPr>
          <p:cNvPr id="19" name="Title 1"/>
          <p:cNvSpPr txBox="1">
            <a:spLocks/>
          </p:cNvSpPr>
          <p:nvPr/>
        </p:nvSpPr>
        <p:spPr>
          <a:xfrm>
            <a:off x="1570037" y="3038877"/>
            <a:ext cx="2514601" cy="5251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t>Prepare your materials</a:t>
            </a:r>
          </a:p>
        </p:txBody>
      </p:sp>
      <p:sp>
        <p:nvSpPr>
          <p:cNvPr id="20" name="Title 1"/>
          <p:cNvSpPr txBox="1">
            <a:spLocks/>
          </p:cNvSpPr>
          <p:nvPr/>
        </p:nvSpPr>
        <p:spPr>
          <a:xfrm>
            <a:off x="1570037" y="4069742"/>
            <a:ext cx="2514601" cy="5251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t>Upload your Materials</a:t>
            </a:r>
          </a:p>
        </p:txBody>
      </p:sp>
      <p:sp>
        <p:nvSpPr>
          <p:cNvPr id="21" name="Title 1"/>
          <p:cNvSpPr txBox="1">
            <a:spLocks/>
          </p:cNvSpPr>
          <p:nvPr/>
        </p:nvSpPr>
        <p:spPr>
          <a:xfrm>
            <a:off x="1646236" y="5060342"/>
            <a:ext cx="2514601" cy="5251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t>Edit Uploaded Materials</a:t>
            </a:r>
          </a:p>
          <a:p>
            <a:r>
              <a:rPr lang="en-US" sz="1800" b="1" dirty="0"/>
              <a:t>(if necessary)</a:t>
            </a:r>
          </a:p>
        </p:txBody>
      </p:sp>
      <p:sp>
        <p:nvSpPr>
          <p:cNvPr id="22" name="Title 1"/>
          <p:cNvSpPr txBox="1">
            <a:spLocks/>
          </p:cNvSpPr>
          <p:nvPr/>
        </p:nvSpPr>
        <p:spPr>
          <a:xfrm>
            <a:off x="1646236" y="5996379"/>
            <a:ext cx="2514601" cy="5251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t>Closing out your Grant</a:t>
            </a:r>
          </a:p>
        </p:txBody>
      </p:sp>
      <p:sp>
        <p:nvSpPr>
          <p:cNvPr id="24" name="Title 1"/>
          <p:cNvSpPr txBox="1">
            <a:spLocks/>
          </p:cNvSpPr>
          <p:nvPr/>
        </p:nvSpPr>
        <p:spPr>
          <a:xfrm>
            <a:off x="1582736" y="381719"/>
            <a:ext cx="6537681" cy="5326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t>5 Steps in OER Submission Process</a:t>
            </a:r>
          </a:p>
        </p:txBody>
      </p:sp>
      <p:sp>
        <p:nvSpPr>
          <p:cNvPr id="25" name="Content Placeholder 2"/>
          <p:cNvSpPr txBox="1">
            <a:spLocks/>
          </p:cNvSpPr>
          <p:nvPr/>
        </p:nvSpPr>
        <p:spPr>
          <a:xfrm>
            <a:off x="1946487" y="841413"/>
            <a:ext cx="6575534" cy="547649"/>
          </a:xfrm>
          <a:prstGeom prst="rect">
            <a:avLst/>
          </a:prstGeom>
        </p:spPr>
        <p:txBody>
          <a:bodyPr vert="horz" lIns="91440" tIns="45720" rIns="91440" bIns="45720" rtlCol="0">
            <a:normAutofit/>
          </a:bodyPr>
          <a:lstStyle>
            <a:lvl1pPr marL="231775" indent="-231775"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1pPr>
            <a:lvl2pPr marL="574675" indent="-236538"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2pPr>
            <a:lvl3pPr marL="919163"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3pPr>
            <a:lvl4pPr marL="1258888"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4pPr>
            <a:lvl5pPr marL="1543050"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700" dirty="0">
                <a:hlinkClick r:id="rId7"/>
              </a:rPr>
              <a:t>http://support.skillscommons.org/home/contribute-manage/</a:t>
            </a:r>
            <a:r>
              <a:rPr lang="en-US" sz="1700" dirty="0"/>
              <a:t> </a:t>
            </a:r>
          </a:p>
          <a:p>
            <a:endParaRPr lang="en-US" sz="1700" dirty="0"/>
          </a:p>
          <a:p>
            <a:endParaRPr lang="en-US" dirty="0"/>
          </a:p>
        </p:txBody>
      </p:sp>
    </p:spTree>
    <p:extLst>
      <p:ext uri="{BB962C8B-B14F-4D97-AF65-F5344CB8AC3E}">
        <p14:creationId xmlns:p14="http://schemas.microsoft.com/office/powerpoint/2010/main" val="3166449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14" y="274638"/>
            <a:ext cx="5878285" cy="703544"/>
          </a:xfrm>
        </p:spPr>
        <p:txBody>
          <a:bodyPr>
            <a:normAutofit/>
          </a:bodyPr>
          <a:lstStyle/>
          <a:p>
            <a:r>
              <a:rPr lang="en-US" sz="2200" b="0" dirty="0"/>
              <a:t>Material Type:  Program Support Materials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801" y="1177027"/>
            <a:ext cx="7011891" cy="4896733"/>
          </a:xfrm>
          <a:prstGeom prst="rect">
            <a:avLst/>
          </a:prstGeom>
        </p:spPr>
      </p:pic>
    </p:spTree>
    <p:extLst>
      <p:ext uri="{BB962C8B-B14F-4D97-AF65-F5344CB8AC3E}">
        <p14:creationId xmlns:p14="http://schemas.microsoft.com/office/powerpoint/2010/main" val="2335016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7725" y="274638"/>
            <a:ext cx="5823330" cy="703544"/>
          </a:xfrm>
        </p:spPr>
        <p:txBody>
          <a:bodyPr>
            <a:noAutofit/>
          </a:bodyPr>
          <a:lstStyle/>
          <a:p>
            <a:r>
              <a:rPr lang="en-US" sz="2200" b="0" dirty="0"/>
              <a:t>SGA Voluntary Templates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94" y="1167077"/>
            <a:ext cx="8675611" cy="4803980"/>
          </a:xfrm>
          <a:prstGeom prst="rect">
            <a:avLst/>
          </a:prstGeom>
          <a:ln>
            <a:solidFill>
              <a:schemeClr val="tx2"/>
            </a:solidFill>
          </a:ln>
          <a:effectLst>
            <a:outerShdw blurRad="38100" dist="38100" dir="2700000" algn="tl" rotWithShape="0">
              <a:srgbClr val="000000">
                <a:alpha val="40000"/>
              </a:srgbClr>
            </a:outerShdw>
          </a:effectLst>
        </p:spPr>
      </p:pic>
    </p:spTree>
    <p:extLst>
      <p:ext uri="{BB962C8B-B14F-4D97-AF65-F5344CB8AC3E}">
        <p14:creationId xmlns:p14="http://schemas.microsoft.com/office/powerpoint/2010/main" val="3370694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7725" y="274638"/>
            <a:ext cx="5823330" cy="703544"/>
          </a:xfrm>
        </p:spPr>
        <p:txBody>
          <a:bodyPr>
            <a:noAutofit/>
          </a:bodyPr>
          <a:lstStyle/>
          <a:p>
            <a:r>
              <a:rPr lang="en-US" sz="2200" b="0" dirty="0"/>
              <a:t>Guidance for Grant Project Managers to Assess TAACCCT Grantee Contributions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400" y="1056859"/>
            <a:ext cx="4978185" cy="5286568"/>
          </a:xfrm>
          <a:prstGeom prst="rect">
            <a:avLst/>
          </a:prstGeom>
          <a:ln>
            <a:solidFill>
              <a:schemeClr val="tx2"/>
            </a:solidFill>
          </a:ln>
          <a:effectLst>
            <a:outerShdw blurRad="38100" dist="38100" dir="2700000" algn="tl" rotWithShape="0">
              <a:srgbClr val="000000">
                <a:alpha val="40000"/>
              </a:srgbClr>
            </a:outerShdw>
          </a:effectLst>
        </p:spPr>
      </p:pic>
    </p:spTree>
    <p:extLst>
      <p:ext uri="{BB962C8B-B14F-4D97-AF65-F5344CB8AC3E}">
        <p14:creationId xmlns:p14="http://schemas.microsoft.com/office/powerpoint/2010/main" val="2418165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899734" y="2156619"/>
            <a:ext cx="7772400" cy="1500187"/>
          </a:xfrm>
        </p:spPr>
        <p:txBody>
          <a:bodyPr>
            <a:normAutofit/>
          </a:bodyPr>
          <a:lstStyle/>
          <a:p>
            <a:r>
              <a:rPr lang="en-US" sz="5400" dirty="0"/>
              <a:t>“Stop Screen Share”</a:t>
            </a:r>
          </a:p>
        </p:txBody>
      </p:sp>
    </p:spTree>
    <p:extLst>
      <p:ext uri="{BB962C8B-B14F-4D97-AF65-F5344CB8AC3E}">
        <p14:creationId xmlns:p14="http://schemas.microsoft.com/office/powerpoint/2010/main" val="556452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7725" y="274638"/>
            <a:ext cx="5449074" cy="703544"/>
          </a:xfrm>
        </p:spPr>
        <p:txBody>
          <a:bodyPr>
            <a:noAutofit/>
          </a:bodyPr>
          <a:lstStyle/>
          <a:p>
            <a:r>
              <a:rPr lang="en-US" sz="2200" b="0" dirty="0"/>
              <a:t>SkillsCommons Collaborations Supporting TAACCCT Grantee Success</a:t>
            </a:r>
          </a:p>
        </p:txBody>
      </p:sp>
      <p:grpSp>
        <p:nvGrpSpPr>
          <p:cNvPr id="5" name="Group 4"/>
          <p:cNvGrpSpPr/>
          <p:nvPr/>
        </p:nvGrpSpPr>
        <p:grpSpPr>
          <a:xfrm>
            <a:off x="789414" y="1019353"/>
            <a:ext cx="7359246" cy="5255506"/>
            <a:chOff x="629240" y="1030795"/>
            <a:chExt cx="7359246" cy="5255506"/>
          </a:xfrm>
        </p:grpSpPr>
        <p:pic>
          <p:nvPicPr>
            <p:cNvPr id="4" name="Picture 3" descr="Screen Shot 2017-04-19 at 9.44.3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240" y="4044827"/>
              <a:ext cx="7359246" cy="224147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818" y="1030795"/>
              <a:ext cx="6785825" cy="3626066"/>
            </a:xfrm>
            <a:prstGeom prst="rect">
              <a:avLst/>
            </a:prstGeom>
          </p:spPr>
        </p:pic>
      </p:grpSp>
    </p:spTree>
    <p:extLst>
      <p:ext uri="{BB962C8B-B14F-4D97-AF65-F5344CB8AC3E}">
        <p14:creationId xmlns:p14="http://schemas.microsoft.com/office/powerpoint/2010/main" val="3095791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086" y="274638"/>
            <a:ext cx="5245098" cy="703544"/>
          </a:xfrm>
        </p:spPr>
        <p:txBody>
          <a:bodyPr>
            <a:normAutofit/>
          </a:bodyPr>
          <a:lstStyle/>
          <a:p>
            <a:r>
              <a:rPr lang="en-US" sz="2200" b="0" dirty="0"/>
              <a:t>Questions</a:t>
            </a:r>
          </a:p>
        </p:txBody>
      </p:sp>
      <p:sp>
        <p:nvSpPr>
          <p:cNvPr id="4" name="Content Placeholder 2"/>
          <p:cNvSpPr>
            <a:spLocks noGrp="1"/>
          </p:cNvSpPr>
          <p:nvPr>
            <p:ph idx="1"/>
          </p:nvPr>
        </p:nvSpPr>
        <p:spPr>
          <a:xfrm>
            <a:off x="457200" y="1447800"/>
            <a:ext cx="8305800" cy="4953000"/>
          </a:xfrm>
        </p:spPr>
        <p:txBody>
          <a:bodyPr>
            <a:normAutofit/>
          </a:bodyPr>
          <a:lstStyle/>
          <a:p>
            <a:pPr marL="0" lvl="0" indent="0">
              <a:buNone/>
            </a:pPr>
            <a:r>
              <a:rPr lang="en-US" sz="2800" dirty="0">
                <a:solidFill>
                  <a:srgbClr val="1F497D"/>
                </a:solidFill>
              </a:rPr>
              <a:t>Explore the support services available from Creative Commons &amp; Skills Commons </a:t>
            </a:r>
          </a:p>
          <a:p>
            <a:pPr marL="742950" lvl="1" indent="-285750">
              <a:buFont typeface="Courier New"/>
              <a:buChar char="o"/>
            </a:pPr>
            <a:r>
              <a:rPr lang="en-US" sz="2162" dirty="0" err="1">
                <a:solidFill>
                  <a:srgbClr val="1F497D"/>
                </a:solidFill>
              </a:rPr>
              <a:t>SkillsCommons.org</a:t>
            </a:r>
            <a:r>
              <a:rPr lang="en-US" sz="2162" dirty="0">
                <a:solidFill>
                  <a:srgbClr val="1F497D"/>
                </a:solidFill>
              </a:rPr>
              <a:t> Support Services Center: </a:t>
            </a:r>
            <a:br>
              <a:rPr lang="en-US" sz="2162" dirty="0">
                <a:solidFill>
                  <a:srgbClr val="1F497D"/>
                </a:solidFill>
              </a:rPr>
            </a:br>
            <a:r>
              <a:rPr lang="en-US" sz="2162" u="sng" dirty="0">
                <a:solidFill>
                  <a:srgbClr val="1F497D"/>
                </a:solidFill>
                <a:hlinkClick r:id="rId2"/>
              </a:rPr>
              <a:t>http://support.taaccct.org/home/getting-started/</a:t>
            </a:r>
            <a:endParaRPr lang="en-US" sz="2900" dirty="0">
              <a:hlinkClick r:id="rId3"/>
            </a:endParaRPr>
          </a:p>
          <a:p>
            <a:pPr marL="0" lvl="0" indent="0">
              <a:buNone/>
            </a:pPr>
            <a:endParaRPr lang="en-US" sz="3027" dirty="0">
              <a:solidFill>
                <a:srgbClr val="1F497D"/>
              </a:solidFill>
            </a:endParaRPr>
          </a:p>
          <a:p>
            <a:pPr marL="0" lvl="0" indent="0">
              <a:buNone/>
            </a:pPr>
            <a:r>
              <a:rPr lang="en-US" sz="3027" dirty="0">
                <a:solidFill>
                  <a:srgbClr val="1F497D"/>
                </a:solidFill>
              </a:rPr>
              <a:t>Ask questions:</a:t>
            </a:r>
          </a:p>
          <a:p>
            <a:pPr marL="749300" indent="-292100">
              <a:buFont typeface="Courier New"/>
              <a:buChar char="o"/>
            </a:pPr>
            <a:r>
              <a:rPr lang="en-US" sz="2162" dirty="0">
                <a:solidFill>
                  <a:srgbClr val="1F497D"/>
                </a:solidFill>
              </a:rPr>
              <a:t>Skills Commons </a:t>
            </a:r>
            <a:r>
              <a:rPr lang="en-US" sz="2162" u="sng" dirty="0">
                <a:hlinkClick r:id="rId3"/>
              </a:rPr>
              <a:t>support@skillscommons.org</a:t>
            </a:r>
            <a:r>
              <a:rPr lang="en-US" sz="2162" dirty="0"/>
              <a:t> </a:t>
            </a:r>
          </a:p>
          <a:p>
            <a:pPr marL="0" indent="0">
              <a:buNone/>
            </a:pPr>
            <a:endParaRPr lang="en-US" sz="2162" dirty="0"/>
          </a:p>
        </p:txBody>
      </p:sp>
    </p:spTree>
    <p:extLst>
      <p:ext uri="{BB962C8B-B14F-4D97-AF65-F5344CB8AC3E}">
        <p14:creationId xmlns:p14="http://schemas.microsoft.com/office/powerpoint/2010/main" val="498876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More Information </a:t>
            </a:r>
          </a:p>
        </p:txBody>
      </p:sp>
      <p:sp>
        <p:nvSpPr>
          <p:cNvPr id="3" name="Content Placeholder 2"/>
          <p:cNvSpPr>
            <a:spLocks noGrp="1"/>
          </p:cNvSpPr>
          <p:nvPr>
            <p:ph idx="1"/>
          </p:nvPr>
        </p:nvSpPr>
        <p:spPr>
          <a:xfrm>
            <a:off x="557473" y="3183340"/>
            <a:ext cx="8229600" cy="1866331"/>
          </a:xfrm>
        </p:spPr>
        <p:txBody>
          <a:bodyPr/>
          <a:lstStyle/>
          <a:p>
            <a:r>
              <a:rPr lang="en-US" dirty="0"/>
              <a:t>For more information on deliverables policy, please see the Compilation of TAACCCT FAQs resource on the TAACCCT Learning Network:</a:t>
            </a:r>
          </a:p>
          <a:p>
            <a:r>
              <a:rPr lang="en-US" dirty="0">
                <a:hlinkClick r:id="rId2"/>
              </a:rPr>
              <a:t>https://taaccct.workforcegps.org/resources/2016/08/29/13/25/Compilation_of_TAACCCT_FAQs</a:t>
            </a:r>
            <a:r>
              <a:rPr lang="en-US" dirty="0"/>
              <a:t> </a:t>
            </a:r>
          </a:p>
          <a:p>
            <a:endParaRPr lang="en-US" dirty="0"/>
          </a:p>
        </p:txBody>
      </p:sp>
      <p:sp>
        <p:nvSpPr>
          <p:cNvPr id="5" name="Content Placeholder 2"/>
          <p:cNvSpPr txBox="1">
            <a:spLocks/>
          </p:cNvSpPr>
          <p:nvPr/>
        </p:nvSpPr>
        <p:spPr>
          <a:xfrm>
            <a:off x="557473" y="1543336"/>
            <a:ext cx="8229600" cy="1413680"/>
          </a:xfrm>
          <a:prstGeom prst="rect">
            <a:avLst/>
          </a:prstGeom>
        </p:spPr>
        <p:txBody>
          <a:bodyPr vert="horz" lIns="91440" tIns="45720" rIns="91440" bIns="45720" rtlCol="0">
            <a:normAutofit/>
          </a:bodyPr>
          <a:lstStyle>
            <a:lvl1pPr marL="231775" indent="-231775"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1pPr>
            <a:lvl2pPr marL="574675" indent="-236538"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2pPr>
            <a:lvl3pPr marL="919163"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3pPr>
            <a:lvl4pPr marL="1258888"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4pPr>
            <a:lvl5pPr marL="1543050"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For more information on the OER Submission Process:</a:t>
            </a:r>
          </a:p>
          <a:p>
            <a:r>
              <a:rPr lang="en-US" dirty="0">
                <a:hlinkClick r:id="rId3"/>
              </a:rPr>
              <a:t>http://support.skillscommons.org/home/contribute-manage/</a:t>
            </a:r>
            <a:r>
              <a:rPr lang="en-US" dirty="0"/>
              <a:t> </a:t>
            </a:r>
          </a:p>
          <a:p>
            <a:endParaRPr lang="en-US" dirty="0"/>
          </a:p>
          <a:p>
            <a:endParaRPr lang="en-US" dirty="0"/>
          </a:p>
        </p:txBody>
      </p:sp>
    </p:spTree>
    <p:extLst>
      <p:ext uri="{BB962C8B-B14F-4D97-AF65-F5344CB8AC3E}">
        <p14:creationId xmlns:p14="http://schemas.microsoft.com/office/powerpoint/2010/main" val="3611315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086" y="274638"/>
            <a:ext cx="5245098" cy="703544"/>
          </a:xfrm>
        </p:spPr>
        <p:txBody>
          <a:bodyPr>
            <a:normAutofit/>
          </a:bodyPr>
          <a:lstStyle/>
          <a:p>
            <a:r>
              <a:rPr lang="en-US" sz="2200" b="0" dirty="0"/>
              <a:t>Presenters</a:t>
            </a:r>
          </a:p>
        </p:txBody>
      </p:sp>
      <p:sp>
        <p:nvSpPr>
          <p:cNvPr id="9" name="Content Placeholder 2"/>
          <p:cNvSpPr txBox="1">
            <a:spLocks/>
          </p:cNvSpPr>
          <p:nvPr/>
        </p:nvSpPr>
        <p:spPr>
          <a:xfrm>
            <a:off x="1892824" y="3881575"/>
            <a:ext cx="7136876" cy="914400"/>
          </a:xfrm>
          <a:prstGeom prst="rect">
            <a:avLst/>
          </a:prstGeom>
          <a:solidFill>
            <a:schemeClr val="bg1">
              <a:lumMod val="75000"/>
              <a:alpha val="85000"/>
            </a:schemeClr>
          </a:solidFill>
        </p:spPr>
        <p:txBody>
          <a:bodyPr vert="horz" lIns="91440" tIns="45720" rIns="91440" bIns="45720" rtlCol="0">
            <a:noAutofit/>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0"/>
              </a:spcAft>
              <a:buNone/>
            </a:pPr>
            <a:r>
              <a:rPr lang="en-US" sz="2000" dirty="0"/>
              <a:t>Rick Lumadue</a:t>
            </a:r>
          </a:p>
          <a:p>
            <a:pPr>
              <a:spcAft>
                <a:spcPts val="0"/>
              </a:spcAft>
            </a:pPr>
            <a:r>
              <a:rPr lang="en-US" sz="2000" dirty="0"/>
              <a:t>Associate Director, </a:t>
            </a:r>
            <a:r>
              <a:rPr lang="en-US" sz="2000" dirty="0" err="1"/>
              <a:t>Skillscommons.org</a:t>
            </a:r>
            <a:endParaRPr lang="en-US" sz="2000" dirty="0"/>
          </a:p>
        </p:txBody>
      </p:sp>
      <p:pic>
        <p:nvPicPr>
          <p:cNvPr id="3" name="Picture 2" descr="Lumadue Online courses.jpeg"/>
          <p:cNvPicPr>
            <a:picLocks noChangeAspect="1"/>
          </p:cNvPicPr>
          <p:nvPr/>
        </p:nvPicPr>
        <p:blipFill rotWithShape="1">
          <a:blip r:embed="rId2">
            <a:extLst>
              <a:ext uri="{28A0092B-C50C-407E-A947-70E740481C1C}">
                <a14:useLocalDpi xmlns:a14="http://schemas.microsoft.com/office/drawing/2010/main" val="0"/>
              </a:ext>
            </a:extLst>
          </a:blip>
          <a:srcRect t="7293" b="8573"/>
          <a:stretch/>
        </p:blipFill>
        <p:spPr>
          <a:xfrm>
            <a:off x="381001" y="3777184"/>
            <a:ext cx="1421425" cy="1423703"/>
          </a:xfrm>
          <a:prstGeom prst="rect">
            <a:avLst/>
          </a:prstGeom>
          <a:effectLst>
            <a:outerShdw blurRad="50800" dist="38100" dir="5400000" algn="t" rotWithShape="0">
              <a:prstClr val="black">
                <a:alpha val="40000"/>
              </a:prstClr>
            </a:outerShdw>
          </a:effectLst>
        </p:spPr>
      </p:pic>
      <p:pic>
        <p:nvPicPr>
          <p:cNvPr id="5" name="Picture 4" descr="gerry-hanle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74793"/>
            <a:ext cx="1421425" cy="1762567"/>
          </a:xfrm>
          <a:prstGeom prst="rect">
            <a:avLst/>
          </a:prstGeom>
        </p:spPr>
      </p:pic>
      <p:sp>
        <p:nvSpPr>
          <p:cNvPr id="10" name="Content Placeholder 2"/>
          <p:cNvSpPr txBox="1">
            <a:spLocks/>
          </p:cNvSpPr>
          <p:nvPr/>
        </p:nvSpPr>
        <p:spPr>
          <a:xfrm>
            <a:off x="1892824" y="1682732"/>
            <a:ext cx="7136876" cy="914400"/>
          </a:xfrm>
          <a:prstGeom prst="rect">
            <a:avLst/>
          </a:prstGeom>
          <a:solidFill>
            <a:schemeClr val="bg1">
              <a:lumMod val="75000"/>
              <a:alpha val="85000"/>
            </a:schemeClr>
          </a:solidFill>
        </p:spPr>
        <p:txBody>
          <a:bodyPr vert="horz" lIns="91440" tIns="45720" rIns="91440" bIns="45720" rtlCol="0">
            <a:noAutofit/>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0"/>
              </a:spcAft>
              <a:buNone/>
            </a:pPr>
            <a:r>
              <a:rPr lang="en-US" sz="2000" dirty="0"/>
              <a:t>Gerry Hanley</a:t>
            </a:r>
          </a:p>
          <a:p>
            <a:pPr>
              <a:spcAft>
                <a:spcPts val="0"/>
              </a:spcAft>
            </a:pPr>
            <a:r>
              <a:rPr lang="en-US" sz="2000" dirty="0"/>
              <a:t>Director, Skillscommons.org</a:t>
            </a:r>
          </a:p>
        </p:txBody>
      </p:sp>
    </p:spTree>
    <p:extLst>
      <p:ext uri="{BB962C8B-B14F-4D97-AF65-F5344CB8AC3E}">
        <p14:creationId xmlns:p14="http://schemas.microsoft.com/office/powerpoint/2010/main" val="3894538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086" y="274638"/>
            <a:ext cx="5245098" cy="703544"/>
          </a:xfrm>
        </p:spPr>
        <p:txBody>
          <a:bodyPr>
            <a:normAutofit/>
          </a:bodyPr>
          <a:lstStyle/>
          <a:p>
            <a:r>
              <a:rPr lang="en-US" sz="2200" b="0" dirty="0"/>
              <a:t>Agenda</a:t>
            </a:r>
          </a:p>
        </p:txBody>
      </p:sp>
      <p:sp>
        <p:nvSpPr>
          <p:cNvPr id="3" name="TextBox 2"/>
          <p:cNvSpPr txBox="1"/>
          <p:nvPr/>
        </p:nvSpPr>
        <p:spPr>
          <a:xfrm>
            <a:off x="330200" y="1213928"/>
            <a:ext cx="8204199" cy="4832092"/>
          </a:xfrm>
          <a:prstGeom prst="rect">
            <a:avLst/>
          </a:prstGeom>
          <a:noFill/>
        </p:spPr>
        <p:txBody>
          <a:bodyPr wrap="square" rtlCol="0">
            <a:spAutoFit/>
          </a:bodyPr>
          <a:lstStyle/>
          <a:p>
            <a:pPr marL="285750" lvl="0" indent="-285750">
              <a:buFont typeface="Arial"/>
              <a:buChar char="•"/>
            </a:pPr>
            <a:r>
              <a:rPr lang="en-US" sz="2200" dirty="0">
                <a:solidFill>
                  <a:schemeClr val="tx2"/>
                </a:solidFill>
                <a:latin typeface="Arial"/>
                <a:cs typeface="Arial"/>
              </a:rPr>
              <a:t>Review SGA Requirement for 	</a:t>
            </a:r>
          </a:p>
          <a:p>
            <a:pPr marL="742950" lvl="1" indent="-285750">
              <a:buFont typeface="Arial"/>
              <a:buChar char="•"/>
            </a:pPr>
            <a:r>
              <a:rPr lang="en-US" sz="2200" dirty="0">
                <a:solidFill>
                  <a:schemeClr val="tx2"/>
                </a:solidFill>
                <a:latin typeface="Arial"/>
                <a:cs typeface="Arial"/>
              </a:rPr>
              <a:t>CC-BY Licensing</a:t>
            </a:r>
          </a:p>
          <a:p>
            <a:pPr marL="742950" lvl="1" indent="-285750">
              <a:buFont typeface="Courier New"/>
              <a:buChar char="o"/>
            </a:pPr>
            <a:r>
              <a:rPr lang="en-US" sz="2200" dirty="0">
                <a:solidFill>
                  <a:schemeClr val="tx2"/>
                </a:solidFill>
                <a:latin typeface="Arial"/>
                <a:cs typeface="Arial"/>
              </a:rPr>
              <a:t>DOL Disclaimer Statement</a:t>
            </a:r>
          </a:p>
          <a:p>
            <a:pPr marL="742950" lvl="1" indent="-285750">
              <a:buFont typeface="Courier New"/>
              <a:buChar char="o"/>
            </a:pPr>
            <a:r>
              <a:rPr lang="en-US" sz="2200" dirty="0">
                <a:solidFill>
                  <a:schemeClr val="tx2"/>
                </a:solidFill>
                <a:latin typeface="Arial"/>
                <a:cs typeface="Arial"/>
              </a:rPr>
              <a:t>Accessibility</a:t>
            </a:r>
          </a:p>
          <a:p>
            <a:pPr marL="742950" lvl="1" indent="-285750">
              <a:buFont typeface="Courier New"/>
              <a:buChar char="o"/>
            </a:pPr>
            <a:r>
              <a:rPr lang="en-US" sz="2200" dirty="0">
                <a:solidFill>
                  <a:schemeClr val="tx2"/>
                </a:solidFill>
                <a:latin typeface="Arial"/>
                <a:cs typeface="Arial"/>
              </a:rPr>
              <a:t>Quality Assurance: Subject Matter Expert Review, UDL, Online/Hybrid</a:t>
            </a:r>
          </a:p>
          <a:p>
            <a:pPr marL="742950" lvl="1" indent="-285750">
              <a:buFont typeface="Courier New"/>
              <a:buChar char="o"/>
            </a:pPr>
            <a:r>
              <a:rPr lang="en-US" sz="2200" dirty="0">
                <a:solidFill>
                  <a:schemeClr val="tx2"/>
                </a:solidFill>
                <a:latin typeface="Arial"/>
                <a:cs typeface="Arial"/>
              </a:rPr>
              <a:t>Grant Deliverables</a:t>
            </a:r>
          </a:p>
          <a:p>
            <a:pPr marL="285750" indent="-285750">
              <a:buFont typeface="Arial"/>
              <a:buChar char="•"/>
            </a:pPr>
            <a:r>
              <a:rPr lang="en-US" sz="2200" dirty="0">
                <a:solidFill>
                  <a:schemeClr val="tx2"/>
                </a:solidFill>
                <a:latin typeface="Arial"/>
                <a:cs typeface="Arial"/>
              </a:rPr>
              <a:t>Tools and Guidelines to Help Your Move Go Well</a:t>
            </a:r>
          </a:p>
          <a:p>
            <a:pPr marL="285750" lvl="0" indent="-285750">
              <a:buFont typeface="Arial"/>
              <a:buChar char="•"/>
            </a:pPr>
            <a:r>
              <a:rPr lang="en-US" sz="2200" dirty="0">
                <a:solidFill>
                  <a:schemeClr val="tx2"/>
                </a:solidFill>
                <a:latin typeface="Arial"/>
                <a:cs typeface="Arial"/>
              </a:rPr>
              <a:t>Moving Your Home:  Metaphor for Uploading to SkillsCommons</a:t>
            </a:r>
          </a:p>
          <a:p>
            <a:pPr marL="285750" lvl="0" indent="-285750">
              <a:buFont typeface="Arial"/>
              <a:buChar char="•"/>
            </a:pPr>
            <a:r>
              <a:rPr lang="en-US" sz="2200" dirty="0">
                <a:solidFill>
                  <a:schemeClr val="tx2"/>
                </a:solidFill>
                <a:latin typeface="Arial"/>
                <a:cs typeface="Arial"/>
              </a:rPr>
              <a:t>Demonstrate the submission process of material to SkillsCommons.org</a:t>
            </a:r>
          </a:p>
          <a:p>
            <a:pPr marL="742950" lvl="1" indent="-285750">
              <a:buFont typeface="Courier New"/>
              <a:buChar char="o"/>
            </a:pPr>
            <a:r>
              <a:rPr lang="en-US" sz="2200" dirty="0">
                <a:solidFill>
                  <a:schemeClr val="tx2"/>
                </a:solidFill>
                <a:latin typeface="Arial"/>
                <a:cs typeface="Arial"/>
              </a:rPr>
              <a:t>Learning Resources Collection</a:t>
            </a:r>
          </a:p>
          <a:p>
            <a:pPr marL="742950" lvl="1" indent="-285750">
              <a:buFont typeface="Courier New"/>
              <a:buChar char="o"/>
            </a:pPr>
            <a:r>
              <a:rPr lang="en-US" sz="2200" dirty="0">
                <a:solidFill>
                  <a:schemeClr val="tx2"/>
                </a:solidFill>
                <a:latin typeface="Arial"/>
                <a:cs typeface="Arial"/>
              </a:rPr>
              <a:t>Program Support Materials Collection </a:t>
            </a:r>
          </a:p>
        </p:txBody>
      </p:sp>
    </p:spTree>
    <p:extLst>
      <p:ext uri="{BB962C8B-B14F-4D97-AF65-F5344CB8AC3E}">
        <p14:creationId xmlns:p14="http://schemas.microsoft.com/office/powerpoint/2010/main" val="983004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ontent Placeholder 2"/>
          <p:cNvSpPr>
            <a:spLocks noGrp="1"/>
          </p:cNvSpPr>
          <p:nvPr>
            <p:ph idx="1"/>
          </p:nvPr>
        </p:nvSpPr>
        <p:spPr>
          <a:xfrm>
            <a:off x="493713" y="641350"/>
            <a:ext cx="8229600" cy="4151313"/>
          </a:xfrm>
        </p:spPr>
        <p:txBody>
          <a:bodyPr/>
          <a:lstStyle/>
          <a:p>
            <a:pPr marL="0" indent="0" algn="ctr">
              <a:buFont typeface="Arial" pitchFamily="-100" charset="0"/>
              <a:buNone/>
            </a:pPr>
            <a:endParaRPr lang="en-US" sz="3600" b="1" dirty="0">
              <a:ea typeface="ＭＳ Ｐゴシック" pitchFamily="-84" charset="-128"/>
              <a:cs typeface="ＭＳ Ｐゴシック" pitchFamily="-84" charset="-128"/>
            </a:endParaRPr>
          </a:p>
          <a:p>
            <a:pPr marL="0" indent="0" algn="ctr">
              <a:buFont typeface="Arial" pitchFamily="-100" charset="0"/>
              <a:buNone/>
            </a:pPr>
            <a:r>
              <a:rPr lang="en-US" sz="3600" b="1" dirty="0">
                <a:ea typeface="ＭＳ Ｐゴシック" pitchFamily="-84" charset="-128"/>
                <a:cs typeface="ＭＳ Ｐゴシック" pitchFamily="-84" charset="-128"/>
              </a:rPr>
              <a:t>What is the CC BY requirement in the TAACCCT grant? </a:t>
            </a:r>
          </a:p>
        </p:txBody>
      </p:sp>
      <p:pic>
        <p:nvPicPr>
          <p:cNvPr id="3" name="Picture 4" descr="by.eps"/>
          <p:cNvPicPr>
            <a:picLocks noChangeAspect="1"/>
          </p:cNvPicPr>
          <p:nvPr/>
        </p:nvPicPr>
        <p:blipFill>
          <a:blip r:embed="rId3"/>
          <a:srcRect/>
          <a:stretch>
            <a:fillRect/>
          </a:stretch>
        </p:blipFill>
        <p:spPr bwMode="auto">
          <a:xfrm>
            <a:off x="3018632" y="4111626"/>
            <a:ext cx="3179762" cy="1129926"/>
          </a:xfrm>
          <a:prstGeom prst="rect">
            <a:avLst/>
          </a:prstGeom>
          <a:noFill/>
          <a:ln w="9525">
            <a:noFill/>
            <a:miter lim="800000"/>
            <a:headEnd/>
            <a:tailEnd/>
          </a:ln>
        </p:spPr>
      </p:pic>
      <p:pic>
        <p:nvPicPr>
          <p:cNvPr id="4" name="Picture 8" descr="TAACCCT.png"/>
          <p:cNvPicPr>
            <a:picLocks noChangeAspect="1"/>
          </p:cNvPicPr>
          <p:nvPr/>
        </p:nvPicPr>
        <p:blipFill>
          <a:blip r:embed="rId4"/>
          <a:srcRect l="18270" t="64865" r="4360"/>
          <a:stretch>
            <a:fillRect/>
          </a:stretch>
        </p:blipFill>
        <p:spPr bwMode="auto">
          <a:xfrm>
            <a:off x="1770063" y="3136900"/>
            <a:ext cx="5676900" cy="660105"/>
          </a:xfrm>
          <a:prstGeom prst="rect">
            <a:avLst/>
          </a:prstGeom>
          <a:noFill/>
          <a:ln w="9525">
            <a:noFill/>
            <a:miter lim="800000"/>
            <a:headEnd/>
            <a:tailEnd/>
          </a:ln>
        </p:spPr>
      </p:pic>
      <p:sp>
        <p:nvSpPr>
          <p:cNvPr id="5" name="Title 1"/>
          <p:cNvSpPr txBox="1">
            <a:spLocks/>
          </p:cNvSpPr>
          <p:nvPr/>
        </p:nvSpPr>
        <p:spPr>
          <a:xfrm>
            <a:off x="3266588" y="274638"/>
            <a:ext cx="5245098" cy="70354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600" b="1" kern="1200">
                <a:solidFill>
                  <a:schemeClr val="bg1"/>
                </a:solidFill>
                <a:latin typeface="Arial"/>
                <a:ea typeface="+mj-ea"/>
                <a:cs typeface="Arial"/>
              </a:defRPr>
            </a:lvl1pPr>
          </a:lstStyle>
          <a:p>
            <a:r>
              <a:rPr lang="en-US" sz="2200" b="0" dirty="0">
                <a:solidFill>
                  <a:schemeClr val="bg1"/>
                </a:solidFill>
                <a:latin typeface="Arial"/>
                <a:cs typeface="Arial"/>
              </a:rPr>
              <a:t>CC-BY Licensing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49548" y="2528211"/>
            <a:ext cx="8693926" cy="28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p>
            <a:r>
              <a:rPr lang="en-US" sz="1600" b="1" dirty="0">
                <a:latin typeface="Arial"/>
                <a:cs typeface="Arial"/>
              </a:rPr>
              <a:t>1.1 Creative Commons License</a:t>
            </a:r>
            <a:br>
              <a:rPr lang="en-US" sz="1600" b="1" dirty="0">
                <a:latin typeface="Arial"/>
                <a:cs typeface="Arial"/>
              </a:rPr>
            </a:br>
            <a:endParaRPr lang="en-US" sz="1600" dirty="0">
              <a:latin typeface="Arial"/>
              <a:cs typeface="Arial"/>
            </a:endParaRPr>
          </a:p>
          <a:p>
            <a:r>
              <a:rPr lang="en-US" sz="1600" dirty="0">
                <a:latin typeface="Arial"/>
                <a:cs typeface="Arial"/>
              </a:rPr>
              <a:t>“To ensure that the Federal investment of these funds has as broad an impact as possible and to encourage innovation in the development of new learning materials, as a condition of the receipt of a TAACCCT grant, the grantee will be required to license to the public all work (except for computer software source code, discussed below) created with the support of the grant under a Creative Commons Attribution 4.0 (CC BY) license. Work that must be licensed under the CC BY includes both new content created with the grant funds and modifications made to pre-existing, grantee-owned content using grant funds.” </a:t>
            </a:r>
          </a:p>
          <a:p>
            <a:r>
              <a:rPr lang="en-US" sz="1600" dirty="0">
                <a:latin typeface="Arial"/>
                <a:cs typeface="Arial"/>
              </a:rPr>
              <a:t> </a:t>
            </a:r>
          </a:p>
          <a:p>
            <a:r>
              <a:rPr lang="en-US" sz="1600" dirty="0">
                <a:latin typeface="Arial"/>
                <a:cs typeface="Arial"/>
              </a:rPr>
              <a:t>Retrieved 12/5/2014 from: </a:t>
            </a:r>
            <a:r>
              <a:rPr lang="en-US" sz="1600" u="sng" dirty="0">
                <a:latin typeface="Arial"/>
                <a:cs typeface="Arial"/>
                <a:hlinkClick r:id="rId3"/>
              </a:rPr>
              <a:t>http://www.doleta.gov/grants/pdf/SGA-DFA-PY-13-10.pdf</a:t>
            </a:r>
            <a:r>
              <a:rPr lang="en-US" sz="1600" dirty="0">
                <a:latin typeface="Arial"/>
                <a:cs typeface="Arial"/>
              </a:rPr>
              <a:t>. pg. 37.</a:t>
            </a:r>
          </a:p>
        </p:txBody>
      </p:sp>
      <p:sp>
        <p:nvSpPr>
          <p:cNvPr id="4" name="TextBox 3"/>
          <p:cNvSpPr txBox="1"/>
          <p:nvPr/>
        </p:nvSpPr>
        <p:spPr>
          <a:xfrm>
            <a:off x="762000" y="2941053"/>
            <a:ext cx="184666" cy="369332"/>
          </a:xfrm>
          <a:prstGeom prst="rect">
            <a:avLst/>
          </a:prstGeom>
          <a:noFill/>
        </p:spPr>
        <p:txBody>
          <a:bodyPr wrap="none" rtlCol="0">
            <a:spAutoFit/>
          </a:bodyPr>
          <a:lstStyle/>
          <a:p>
            <a:endParaRPr lang="en-US" dirty="0"/>
          </a:p>
        </p:txBody>
      </p:sp>
      <p:pic>
        <p:nvPicPr>
          <p:cNvPr id="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2466" y="1092200"/>
            <a:ext cx="1435324" cy="143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3270086" y="274638"/>
            <a:ext cx="5245098" cy="70354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600" b="1" kern="1200">
                <a:solidFill>
                  <a:schemeClr val="bg1"/>
                </a:solidFill>
                <a:latin typeface="Arial"/>
                <a:ea typeface="+mj-ea"/>
                <a:cs typeface="Arial"/>
              </a:defRPr>
            </a:lvl1pPr>
          </a:lstStyle>
          <a:p>
            <a:r>
              <a:rPr lang="en-US" sz="2200" b="0" dirty="0">
                <a:solidFill>
                  <a:schemeClr val="bg1"/>
                </a:solidFill>
                <a:latin typeface="Arial"/>
                <a:cs typeface="Arial"/>
              </a:rPr>
              <a:t>CC-BY Licensing</a:t>
            </a:r>
          </a:p>
        </p:txBody>
      </p:sp>
    </p:spTree>
    <p:extLst>
      <p:ext uri="{BB962C8B-B14F-4D97-AF65-F5344CB8AC3E}">
        <p14:creationId xmlns:p14="http://schemas.microsoft.com/office/powerpoint/2010/main" val="37365968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357&quot;/&gt;&lt;/object&gt;&lt;object type=&quot;3&quot; unique_id=&quot;10004&quot;&gt;&lt;property id=&quot;20148&quot; value=&quot;5&quot;/&gt;&lt;property id=&quot;20300&quot; value=&quot;Slide 2 - &amp;quot;Moderator&amp;quot;&quot;/&gt;&lt;property id=&quot;20307&quot; value=&quot;374&quot;/&gt;&lt;/object&gt;&lt;object type=&quot;3&quot; unique_id=&quot;10005&quot;&gt;&lt;property id=&quot;20148&quot; value=&quot;5&quot;/&gt;&lt;property id=&quot;20300&quot; value=&quot;Slide 3&quot;/&gt;&lt;property id=&quot;20307&quot; value=&quot;372&quot;/&gt;&lt;/object&gt;&lt;object type=&quot;3&quot; unique_id=&quot;10006&quot;&gt;&lt;property id=&quot;20148&quot; value=&quot;5&quot;/&gt;&lt;property id=&quot;20300&quot; value=&quot;Slide 4 - &amp;quot;Steps&amp;quot;&quot;/&gt;&lt;property id=&quot;20307&quot; value=&quot;370&quot;/&gt;&lt;/object&gt;&lt;object type=&quot;3&quot; unique_id=&quot;10007&quot;&gt;&lt;property id=&quot;20148&quot; value=&quot;5&quot;/&gt;&lt;property id=&quot;20300&quot; value=&quot;Slide 5 - &amp;quot;More Information &amp;quot;&quot;/&gt;&lt;property id=&quot;20307&quot; value=&quot;377&quot;/&gt;&lt;/object&gt;&lt;object type=&quot;3&quot; unique_id=&quot;10008&quot;&gt;&lt;property id=&quot;20148&quot; value=&quot;5&quot;/&gt;&lt;property id=&quot;20300&quot; value=&quot;Slide 6 - &amp;quot;Presenters&amp;quot;&quot;/&gt;&lt;property id=&quot;20307&quot; value=&quot;329&quot;/&gt;&lt;/object&gt;&lt;object type=&quot;3&quot; unique_id=&quot;10009&quot;&gt;&lt;property id=&quot;20148&quot; value=&quot;5&quot;/&gt;&lt;property id=&quot;20300&quot; value=&quot;Slide 7 - &amp;quot;Agenda&amp;quot;&quot;/&gt;&lt;property id=&quot;20307&quot; value=&quot;263&quot;/&gt;&lt;/object&gt;&lt;object type=&quot;3&quot; unique_id=&quot;10010&quot;&gt;&lt;property id=&quot;20148&quot; value=&quot;5&quot;/&gt;&lt;property id=&quot;20300&quot; value=&quot;Slide 8&quot;/&gt;&lt;property id=&quot;20307&quot; value=&quot;281&quot;/&gt;&lt;/object&gt;&lt;object type=&quot;3&quot; unique_id=&quot;10011&quot;&gt;&lt;property id=&quot;20148&quot; value=&quot;5&quot;/&gt;&lt;property id=&quot;20300&quot; value=&quot;Slide 9&quot;/&gt;&lt;property id=&quot;20307&quot; value=&quot;282&quot;/&gt;&lt;/object&gt;&lt;object type=&quot;3&quot; unique_id=&quot;10012&quot;&gt;&lt;property id=&quot;20148&quot; value=&quot;5&quot;/&gt;&lt;property id=&quot;20300&quot; value=&quot;Slide 10 - &amp;quot;Support Center:  Help With CC-BY Licensing&amp;quot;&quot;/&gt;&lt;property id=&quot;20307&quot; value=&quot;364&quot;/&gt;&lt;/object&gt;&lt;object type=&quot;3&quot; unique_id=&quot;10013&quot;&gt;&lt;property id=&quot;20148&quot; value=&quot;5&quot;/&gt;&lt;property id=&quot;20300&quot; value=&quot;Slide 11&quot;/&gt;&lt;property id=&quot;20307&quot; value=&quot;360&quot;/&gt;&lt;/object&gt;&lt;object type=&quot;3&quot; unique_id=&quot;10014&quot;&gt;&lt;property id=&quot;20148&quot; value=&quot;5&quot;/&gt;&lt;property id=&quot;20300&quot; value=&quot;Slide 12 - &amp;quot;CC-BY Licensing – Guidelines&amp;quot;&quot;/&gt;&lt;property id=&quot;20307&quot; value=&quot;363&quot;/&gt;&lt;/object&gt;&lt;object type=&quot;3&quot; unique_id=&quot;10015&quot;&gt;&lt;property id=&quot;20148&quot; value=&quot;5&quot;/&gt;&lt;property id=&quot;20300&quot; value=&quot;Slide 13&quot;/&gt;&lt;property id=&quot;20307&quot; value=&quot;362&quot;/&gt;&lt;/object&gt;&lt;object type=&quot;3&quot; unique_id=&quot;10016&quot;&gt;&lt;property id=&quot;20148&quot; value=&quot;5&quot;/&gt;&lt;property id=&quot;20300&quot; value=&quot;Slide 14&quot;/&gt;&lt;property id=&quot;20307&quot; value=&quot;284&quot;/&gt;&lt;/object&gt;&lt;object type=&quot;3&quot; unique_id=&quot;10017&quot;&gt;&lt;property id=&quot;20148&quot; value=&quot;5&quot;/&gt;&lt;property id=&quot;20300&quot; value=&quot;Slide 15&quot;/&gt;&lt;property id=&quot;20307&quot; value=&quot;285&quot;/&gt;&lt;/object&gt;&lt;object type=&quot;3&quot; unique_id=&quot;10018&quot;&gt;&lt;property id=&quot;20148&quot; value=&quot;5&quot;/&gt;&lt;property id=&quot;20300&quot; value=&quot;Slide 16&quot;/&gt;&lt;property id=&quot;20307&quot; value=&quot;286&quot;/&gt;&lt;/object&gt;&lt;object type=&quot;3&quot; unique_id=&quot;10019&quot;&gt;&lt;property id=&quot;20148&quot; value=&quot;5&quot;/&gt;&lt;property id=&quot;20300&quot; value=&quot;Slide 17&quot;/&gt;&lt;property id=&quot;20307&quot; value=&quot;290&quot;/&gt;&lt;/object&gt;&lt;object type=&quot;3&quot; unique_id=&quot;10020&quot;&gt;&lt;property id=&quot;20148&quot; value=&quot;5&quot;/&gt;&lt;property id=&quot;20300&quot; value=&quot;Slide 18&quot;/&gt;&lt;property id=&quot;20307&quot; value=&quot;331&quot;/&gt;&lt;/object&gt;&lt;object type=&quot;3&quot; unique_id=&quot;10021&quot;&gt;&lt;property id=&quot;20148&quot; value=&quot;5&quot;/&gt;&lt;property id=&quot;20300&quot; value=&quot;Slide 19&quot;/&gt;&lt;property id=&quot;20307&quot; value=&quot;332&quot;/&gt;&lt;/object&gt;&lt;object type=&quot;3&quot; unique_id=&quot;10022&quot;&gt;&lt;property id=&quot;20148&quot; value=&quot;5&quot;/&gt;&lt;property id=&quot;20300&quot; value=&quot;Slide 20 - &amp;quot;Support Center Resources&amp;quot;&quot;/&gt;&lt;property id=&quot;20307&quot; value=&quot;358&quot;/&gt;&lt;/object&gt;&lt;object type=&quot;3&quot; unique_id=&quot;10023&quot;&gt;&lt;property id=&quot;20148&quot; value=&quot;5&quot;/&gt;&lt;property id=&quot;20300&quot; value=&quot;Slide 21 - &amp;quot;Support Center:  Help With Accessibility&amp;quot;&quot;/&gt;&lt;property id=&quot;20307&quot; value=&quot;339&quot;/&gt;&lt;/object&gt;&lt;object type=&quot;3&quot; unique_id=&quot;10024&quot;&gt;&lt;property id=&quot;20148&quot; value=&quot;5&quot;/&gt;&lt;property id=&quot;20300&quot; value=&quot;Slide 22 - &amp;quot;Support Center:  Help With Accessibility&amp;quot;&quot;/&gt;&lt;property id=&quot;20307&quot; value=&quot;337&quot;/&gt;&lt;/object&gt;&lt;object type=&quot;3&quot; unique_id=&quot;10025&quot;&gt;&lt;property id=&quot;20148&quot; value=&quot;5&quot;/&gt;&lt;property id=&quot;20300&quot; value=&quot;Slide 23 - &amp;quot;Support Center:  Help With Accessibility&amp;quot;&quot;/&gt;&lt;property id=&quot;20307&quot; value=&quot;341&quot;/&gt;&lt;/object&gt;&lt;object type=&quot;3&quot; unique_id=&quot;10026&quot;&gt;&lt;property id=&quot;20148&quot; value=&quot;5&quot;/&gt;&lt;property id=&quot;20300&quot; value=&quot;Slide 24 - &amp;quot;Support Center:  Help With Accessibility&amp;quot;&quot;/&gt;&lt;property id=&quot;20307&quot; value=&quot;366&quot;/&gt;&lt;/object&gt;&lt;object type=&quot;3&quot; unique_id=&quot;10027&quot;&gt;&lt;property id=&quot;20148&quot; value=&quot;5&quot;/&gt;&lt;property id=&quot;20300&quot; value=&quot;Slide 25&quot;/&gt;&lt;property id=&quot;20307&quot; value=&quot;333&quot;/&gt;&lt;/object&gt;&lt;object type=&quot;3&quot; unique_id=&quot;10028&quot;&gt;&lt;property id=&quot;20148&quot; value=&quot;5&quot;/&gt;&lt;property id=&quot;20300&quot; value=&quot;Slide 26 - &amp;quot;Quality Assurance&amp;quot;&quot;/&gt;&lt;property id=&quot;20307&quot; value=&quot;342&quot;/&gt;&lt;/object&gt;&lt;object type=&quot;3&quot; unique_id=&quot;10029&quot;&gt;&lt;property id=&quot;20148&quot; value=&quot;5&quot;/&gt;&lt;property id=&quot;20300&quot; value=&quot;Slide 27 - &amp;quot;Sample SME Report&amp;quot;&quot;/&gt;&lt;property id=&quot;20307&quot; value=&quot;345&quot;/&gt;&lt;/object&gt;&lt;object type=&quot;3&quot; unique_id=&quot;10030&quot;&gt;&lt;property id=&quot;20148&quot; value=&quot;5&quot;/&gt;&lt;property id=&quot;20300&quot; value=&quot;Slide 28 - &amp;quot;UDL Implementation&amp;quot;&quot;/&gt;&lt;property id=&quot;20307&quot; value=&quot;346&quot;/&gt;&lt;/object&gt;&lt;object type=&quot;3&quot; unique_id=&quot;10031&quot;&gt;&lt;property id=&quot;20148&quot; value=&quot;5&quot;/&gt;&lt;property id=&quot;20300&quot; value=&quot;Slide 29 - &amp;quot;Support Center:  Help With  Quality Assurance&amp;quot;&quot;/&gt;&lt;property id=&quot;20307&quot; value=&quot;359&quot;/&gt;&lt;/object&gt;&lt;object type=&quot;3&quot; unique_id=&quot;10032&quot;&gt;&lt;property id=&quot;20148&quot; value=&quot;5&quot;/&gt;&lt;property id=&quot;20300&quot; value=&quot;Slide 30 - &amp;quot;Quality Assurance for Online &amp;amp; Hybrid Course&amp;quot;&quot;/&gt;&lt;property id=&quot;20307&quot; value=&quot;344&quot;/&gt;&lt;/object&gt;&lt;object type=&quot;3&quot; unique_id=&quot;10033&quot;&gt;&lt;property id=&quot;20148&quot; value=&quot;5&quot;/&gt;&lt;property id=&quot;20300&quot; value=&quot;Slide 31 - &amp;quot;Questions and Answers &amp;quot;&quot;/&gt;&lt;property id=&quot;20307&quot; value=&quot;380&quot;/&gt;&lt;/object&gt;&lt;object type=&quot;3&quot; unique_id=&quot;10034&quot;&gt;&lt;property id=&quot;20148&quot; value=&quot;5&quot;/&gt;&lt;property id=&quot;20300&quot; value=&quot;Slide 32 - &amp;quot;With good planning, It’s easy&amp;quot;&quot;/&gt;&lt;property id=&quot;20307&quot; value=&quot;348&quot;/&gt;&lt;/object&gt;&lt;object type=&quot;3&quot; unique_id=&quot;10035&quot;&gt;&lt;property id=&quot;20148&quot; value=&quot;5&quot;/&gt;&lt;property id=&quot;20300&quot; value=&quot;Slide 33 - &amp;quot;Uploading is like moving to a new home&amp;quot;&quot;/&gt;&lt;property id=&quot;20307&quot; value=&quot;335&quot;/&gt;&lt;/object&gt;&lt;object type=&quot;3&quot; unique_id=&quot;10036&quot;&gt;&lt;property id=&quot;20148&quot; value=&quot;5&quot;/&gt;&lt;property id=&quot;20300&quot; value=&quot;Slide 34&quot;/&gt;&lt;property id=&quot;20307&quot; value=&quot;330&quot;/&gt;&lt;/object&gt;&lt;object type=&quot;3&quot; unique_id=&quot;10037&quot;&gt;&lt;property id=&quot;20148&quot; value=&quot;5&quot;/&gt;&lt;property id=&quot;20300&quot; value=&quot;Slide 35 - &amp;quot;Demonstrating Uploading&amp;quot;&quot;/&gt;&lt;property id=&quot;20307&quot; value=&quot;356&quot;/&gt;&lt;/object&gt;&lt;object type=&quot;3&quot; unique_id=&quot;10038&quot;&gt;&lt;property id=&quot;20148&quot; value=&quot;5&quot;/&gt;&lt;property id=&quot;20300&quot; value=&quot;Slide 36&quot;/&gt;&lt;property id=&quot;20307&quot; value=&quot;378&quot;/&gt;&lt;/object&gt;&lt;object type=&quot;3&quot; unique_id=&quot;10039&quot;&gt;&lt;property id=&quot;20148&quot; value=&quot;5&quot;/&gt;&lt;property id=&quot;20300&quot; value=&quot;Slide 37 - &amp;quot;Support Center:  Help with Uploading Process&amp;quot;&quot;/&gt;&lt;property id=&quot;20307&quot; value=&quot;350&quot;/&gt;&lt;/object&gt;&lt;object type=&quot;3&quot; unique_id=&quot;10040&quot;&gt;&lt;property id=&quot;20148&quot; value=&quot;5&quot;/&gt;&lt;property id=&quot;20300&quot; value=&quot;Slide 38 - &amp;quot;Material Type:  Learning Resource Materials&amp;quot;&quot;/&gt;&lt;property id=&quot;20307&quot; value=&quot;367&quot;/&gt;&lt;/object&gt;&lt;object type=&quot;3&quot; unique_id=&quot;10041&quot;&gt;&lt;property id=&quot;20148&quot; value=&quot;5&quot;/&gt;&lt;property id=&quot;20300&quot; value=&quot;Slide 39 - &amp;quot;Support Center:  Help with Uploading Process&amp;quot;&quot;/&gt;&lt;property id=&quot;20307&quot; value=&quot;351&quot;/&gt;&lt;/object&gt;&lt;object type=&quot;3&quot; unique_id=&quot;10042&quot;&gt;&lt;property id=&quot;20148&quot; value=&quot;5&quot;/&gt;&lt;property id=&quot;20300&quot; value=&quot;Slide 40 - &amp;quot;Material Type:  Program Support Materials&amp;quot;&quot;/&gt;&lt;property id=&quot;20307&quot; value=&quot;368&quot;/&gt;&lt;/object&gt;&lt;object type=&quot;3&quot; unique_id=&quot;10043&quot;&gt;&lt;property id=&quot;20148&quot; value=&quot;5&quot;/&gt;&lt;property id=&quot;20300&quot; value=&quot;Slide 41 - &amp;quot;SGA Voluntary Templates&amp;quot;&quot;/&gt;&lt;property id=&quot;20307&quot; value=&quot;365&quot;/&gt;&lt;/object&gt;&lt;object type=&quot;3&quot; unique_id=&quot;10044&quot;&gt;&lt;property id=&quot;20148&quot; value=&quot;5&quot;/&gt;&lt;property id=&quot;20300&quot; value=&quot;Slide 42 - &amp;quot;Guidance for Grant Project Managers to Assess TAACCCT Grantee Contributions &amp;quot;&quot;/&gt;&lt;property id=&quot;20307&quot; value=&quot;353&quot;/&gt;&lt;/object&gt;&lt;object type=&quot;3&quot; unique_id=&quot;10045&quot;&gt;&lt;property id=&quot;20148&quot; value=&quot;5&quot;/&gt;&lt;property id=&quot;20300&quot; value=&quot;Slide 43&quot;/&gt;&lt;property id=&quot;20307&quot; value=&quot;379&quot;/&gt;&lt;/object&gt;&lt;object type=&quot;3&quot; unique_id=&quot;10046&quot;&gt;&lt;property id=&quot;20148&quot; value=&quot;5&quot;/&gt;&lt;property id=&quot;20300&quot; value=&quot;Slide 44 - &amp;quot;SkillsCommons Collaborations Supporting TAACCCT Grantee Success&amp;quot;&quot;/&gt;&lt;property id=&quot;20307&quot; value=&quot;355&quot;/&gt;&lt;/object&gt;&lt;object type=&quot;3&quot; unique_id=&quot;10047&quot;&gt;&lt;property id=&quot;20148&quot; value=&quot;5&quot;/&gt;&lt;property id=&quot;20300&quot; value=&quot;Slide 45 - &amp;quot;Questions&amp;quot;&quot;/&gt;&lt;property id=&quot;20307&quot; value=&quot;280&quot;/&gt;&lt;/object&gt;&lt;/object&gt;&lt;object type=&quot;8&quot; unique_id=&quot;10094&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3750</TotalTime>
  <Words>1213</Words>
  <Application>Microsoft Office PowerPoint</Application>
  <PresentationFormat>On-screen Show (4:3)</PresentationFormat>
  <Paragraphs>201</Paragraphs>
  <Slides>45</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ＭＳ Ｐゴシック</vt:lpstr>
      <vt:lpstr>Arial</vt:lpstr>
      <vt:lpstr>Calibri</vt:lpstr>
      <vt:lpstr>Courier New</vt:lpstr>
      <vt:lpstr>Geneva</vt:lpstr>
      <vt:lpstr>Helvetica Neue</vt:lpstr>
      <vt:lpstr>Wingdings</vt:lpstr>
      <vt:lpstr>Office Theme</vt:lpstr>
      <vt:lpstr>PowerPoint Presentation</vt:lpstr>
      <vt:lpstr>Moderator</vt:lpstr>
      <vt:lpstr>PowerPoint Presentation</vt:lpstr>
      <vt:lpstr>Steps</vt:lpstr>
      <vt:lpstr>More Information </vt:lpstr>
      <vt:lpstr>Presenters</vt:lpstr>
      <vt:lpstr>Agenda</vt:lpstr>
      <vt:lpstr>PowerPoint Presentation</vt:lpstr>
      <vt:lpstr>PowerPoint Presentation</vt:lpstr>
      <vt:lpstr>Support Center:  Help With CC-BY Licensing</vt:lpstr>
      <vt:lpstr>PowerPoint Presentation</vt:lpstr>
      <vt:lpstr>CC-BY Licensing –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 Center Resources</vt:lpstr>
      <vt:lpstr>Support Center:  Help With Accessibility</vt:lpstr>
      <vt:lpstr>Support Center:  Help With Accessibility</vt:lpstr>
      <vt:lpstr>Support Center:  Help With Accessibility</vt:lpstr>
      <vt:lpstr>Support Center:  Help With Accessibility</vt:lpstr>
      <vt:lpstr>PowerPoint Presentation</vt:lpstr>
      <vt:lpstr>Quality Assurance</vt:lpstr>
      <vt:lpstr>Sample SME Report</vt:lpstr>
      <vt:lpstr>UDL Implementation</vt:lpstr>
      <vt:lpstr>Support Center:  Help With  Quality Assurance</vt:lpstr>
      <vt:lpstr>Quality Assurance for Online &amp; Hybrid Course</vt:lpstr>
      <vt:lpstr>Questions and Answers </vt:lpstr>
      <vt:lpstr>With good planning, It’s easy</vt:lpstr>
      <vt:lpstr>Uploading is like moving to a new home</vt:lpstr>
      <vt:lpstr>PowerPoint Presentation</vt:lpstr>
      <vt:lpstr>Demonstrating Uploading</vt:lpstr>
      <vt:lpstr>PowerPoint Presentation</vt:lpstr>
      <vt:lpstr>Support Center:  Help with Uploading Process</vt:lpstr>
      <vt:lpstr>Material Type:  Learning Resource Materials</vt:lpstr>
      <vt:lpstr>Support Center:  Help with Uploading Process</vt:lpstr>
      <vt:lpstr>Material Type:  Program Support Materials</vt:lpstr>
      <vt:lpstr>SGA Voluntary Templates</vt:lpstr>
      <vt:lpstr>Guidance for Grant Project Managers to Assess TAACCCT Grantee Contributions </vt:lpstr>
      <vt:lpstr>PowerPoint Presentation</vt:lpstr>
      <vt:lpstr>SkillsCommons Collaborations Supporting TAACCCT Grantee Success</vt:lpstr>
      <vt:lpstr>Questions</vt:lpstr>
    </vt:vector>
  </TitlesOfParts>
  <Company>JFF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JFF</dc:creator>
  <cp:lastModifiedBy>Laura Casertano</cp:lastModifiedBy>
  <cp:revision>195</cp:revision>
  <dcterms:created xsi:type="dcterms:W3CDTF">2015-04-13T18:46:13Z</dcterms:created>
  <dcterms:modified xsi:type="dcterms:W3CDTF">2017-05-09T14:45:48Z</dcterms:modified>
</cp:coreProperties>
</file>